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0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2" r:id="rId3"/>
    <p:sldId id="327" r:id="rId4"/>
    <p:sldId id="334" r:id="rId5"/>
    <p:sldId id="329" r:id="rId6"/>
    <p:sldId id="321" r:id="rId7"/>
    <p:sldId id="322" r:id="rId8"/>
    <p:sldId id="330" r:id="rId9"/>
    <p:sldId id="323" r:id="rId10"/>
    <p:sldId id="331" r:id="rId11"/>
    <p:sldId id="324" r:id="rId12"/>
    <p:sldId id="335" r:id="rId13"/>
    <p:sldId id="328" r:id="rId14"/>
    <p:sldId id="333" r:id="rId15"/>
    <p:sldId id="332" r:id="rId16"/>
    <p:sldId id="33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FFFF"/>
    <a:srgbClr val="0033CC"/>
    <a:srgbClr val="000066"/>
    <a:srgbClr val="CCCCFF"/>
    <a:srgbClr val="6666FF"/>
    <a:srgbClr val="FFCCCC"/>
    <a:srgbClr val="008000"/>
    <a:srgbClr val="2C83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8870" autoAdjust="0"/>
    <p:restoredTop sz="94660"/>
  </p:normalViewPr>
  <p:slideViewPr>
    <p:cSldViewPr>
      <p:cViewPr>
        <p:scale>
          <a:sx n="100" d="100"/>
          <a:sy n="100" d="100"/>
        </p:scale>
        <p:origin x="-864" y="-48"/>
      </p:cViewPr>
      <p:guideLst>
        <p:guide orient="horz" pos="252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de-DE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1E8551C-36B3-0249-9262-D7A0BDADE2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36E75A4-F918-0744-B66F-7F2917ED7B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CE808-2629-7740-A9FF-8EFB5B77102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756B9-9B15-D643-B322-3D99872600B2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7975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U_Background_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Logo_Distri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636838"/>
            <a:ext cx="4537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1125538"/>
            <a:ext cx="7772400" cy="1470025"/>
          </a:xfrm>
        </p:spPr>
        <p:txBody>
          <a:bodyPr/>
          <a:lstStyle>
            <a:lvl1pPr algn="ctr">
              <a:defRPr sz="4000">
                <a:solidFill>
                  <a:srgbClr val="5C72A3"/>
                </a:solidFill>
              </a:defRPr>
            </a:lvl1pPr>
          </a:lstStyle>
          <a:p>
            <a:r>
              <a:rPr lang="de-AT"/>
              <a:t>Mastertitelformat bearbeiten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418030"/>
            <a:ext cx="6400800" cy="15113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de-AT"/>
              <a:t>Master-Untertitelformat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C811EF-1FEC-D449-B142-3759420116F4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C6F5E-8314-614C-AF48-8E574B69C52B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7488" y="0"/>
            <a:ext cx="2057400" cy="59499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019800" cy="59499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BC87F-26E2-944D-B1E1-35D3A48921EF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D881F-4FA0-A243-A703-4D7217E801D3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89F4D-03ED-2341-B41C-49972663AEC7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6288" y="1125538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964D-ADEC-8246-AB86-E4DDC79992D2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7999E-2202-A745-8DDD-D6C0BF40B9E6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8D2D0-6ECB-4B45-86EF-9637AC3C5BA6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98364-E3CA-9F4C-919F-6207A5C0335E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4E679-3232-EC42-9EAD-CAF811C1BC27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BC4FD-F2A6-B34C-92F2-3359CC9859DE}" type="slidenum">
              <a:rPr lang="de-AT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_Backgroun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74279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Mastertitelformat bearbeiten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29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r>
              <a:rPr lang="de-AT" dirty="0" smtClean="0"/>
              <a:t>Nov 17th 2008</a:t>
            </a:r>
            <a:endParaRPr lang="de-AT" dirty="0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r>
              <a:rPr lang="en-US" dirty="0" smtClean="0"/>
              <a:t>W</a:t>
            </a:r>
            <a:r>
              <a:rPr lang="de-AT" dirty="0" smtClean="0"/>
              <a:t>orks08 in conjunction with Supercomputing08, TX, USA</a:t>
            </a:r>
            <a:endParaRPr lang="de-AT" dirty="0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402968C7-3074-A54D-945D-123DA0BD36CB}" type="slidenum">
              <a:rPr lang="de-AT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USans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USans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USans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USans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USans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USans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USans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USan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vona@infosys.tuwien.ac.at" TargetMode="Externa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5" Type="http://schemas.openxmlformats.org/officeDocument/2006/relationships/image" Target="../media/image8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Relationship Id="rId6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3" Type="http://schemas.openxmlformats.org/officeDocument/2006/relationships/oleObject" Target="home:ivonabrandic:Papers:MyPublications:Cloud_FGCS_2008.doc!OLE_LINK1" TargetMode="Externa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2001/XMLSchema-instance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71563"/>
            <a:ext cx="9144000" cy="2027237"/>
          </a:xfrm>
        </p:spPr>
        <p:txBody>
          <a:bodyPr/>
          <a:lstStyle/>
          <a:p>
            <a:r>
              <a:rPr lang="en-US" sz="3200"/>
              <a:t>Advanced QoS Methods for Grid Workflows Based on Meta-Negotiations and</a:t>
            </a:r>
            <a:br>
              <a:rPr lang="en-US" sz="3200"/>
            </a:br>
            <a:r>
              <a:rPr lang="de-DE" sz="3200"/>
              <a:t>SLA-Mappings</a:t>
            </a:r>
            <a:endParaRPr lang="en-US" sz="32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14800"/>
            <a:ext cx="8763000" cy="1676400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</a:pPr>
            <a:r>
              <a:rPr lang="en-US" sz="2000" dirty="0" err="1"/>
              <a:t>Ivona</a:t>
            </a:r>
            <a:r>
              <a:rPr lang="en-US" sz="2000" dirty="0"/>
              <a:t> </a:t>
            </a:r>
            <a:r>
              <a:rPr lang="en-US" sz="2000" dirty="0" smtClean="0"/>
              <a:t>Brandic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</a:t>
            </a:r>
            <a:r>
              <a:rPr lang="en-US" sz="2000" dirty="0" err="1" smtClean="0"/>
              <a:t>Dejan</a:t>
            </a:r>
            <a:r>
              <a:rPr lang="en-US" sz="2000" dirty="0" smtClean="0"/>
              <a:t> Music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</a:t>
            </a:r>
            <a:r>
              <a:rPr lang="en-US" sz="2000" dirty="0" err="1" smtClean="0"/>
              <a:t>Schahram</a:t>
            </a:r>
            <a:r>
              <a:rPr lang="en-US" sz="2000" dirty="0" smtClean="0"/>
              <a:t> Dustdar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</a:t>
            </a:r>
            <a:r>
              <a:rPr lang="en-US" sz="2000" dirty="0" err="1" smtClean="0"/>
              <a:t>Srikumar</a:t>
            </a:r>
            <a:r>
              <a:rPr lang="en-US" sz="2000" dirty="0" smtClean="0"/>
              <a:t> Venugopal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and </a:t>
            </a:r>
            <a:r>
              <a:rPr lang="en-US" sz="2000" dirty="0" err="1" smtClean="0"/>
              <a:t>Rajkumar</a:t>
            </a:r>
            <a:r>
              <a:rPr lang="en-US" sz="2000" dirty="0" smtClean="0"/>
              <a:t> Buyya</a:t>
            </a:r>
            <a:r>
              <a:rPr lang="en-US" sz="2000" baseline="30000" dirty="0" smtClean="0"/>
              <a:t>2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   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191000" y="4953000"/>
            <a:ext cx="495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Computer Science and Software Engineering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University of Melbourne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233735"/>
            <a:ext cx="4572000" cy="5447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baseline="30000" dirty="0" smtClean="0">
                <a:latin typeface="Arial"/>
              </a:rPr>
              <a:t>1</a:t>
            </a:r>
            <a:r>
              <a:rPr lang="en-US" sz="1800" dirty="0" smtClean="0">
                <a:latin typeface="Arial"/>
              </a:rPr>
              <a:t>Institute for Information Systems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Arial"/>
              </a:rPr>
              <a:t>Vienna University of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6248400"/>
            <a:ext cx="298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Arial"/>
              </a:rPr>
              <a:t>ivona@infosys.tuwien.ac.at</a:t>
            </a:r>
            <a:endParaRPr lang="en-US" sz="180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7" name="Picture 6" descr="universityOfMelbourne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590800"/>
            <a:ext cx="1143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cube_logo_f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971800"/>
            <a:ext cx="1905000" cy="45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Registry methods</a:t>
            </a: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824412"/>
          </a:xfrm>
        </p:spPr>
        <p:txBody>
          <a:bodyPr/>
          <a:lstStyle/>
          <a:p>
            <a:r>
              <a:rPr lang="en-US" sz="2000" dirty="0" err="1" smtClean="0"/>
              <a:t>PostgreSQL</a:t>
            </a:r>
            <a:r>
              <a:rPr lang="en-US" sz="2000" dirty="0" smtClean="0"/>
              <a:t> database (MN)</a:t>
            </a:r>
          </a:p>
          <a:p>
            <a:r>
              <a:rPr lang="en-US" sz="2000" dirty="0" smtClean="0"/>
              <a:t>MS-SQL database (SLA mappings)</a:t>
            </a:r>
          </a:p>
          <a:p>
            <a:r>
              <a:rPr lang="en-US" sz="2000" dirty="0" smtClean="0"/>
              <a:t>WCF </a:t>
            </a:r>
            <a:r>
              <a:rPr lang="en-US" sz="2000" dirty="0" smtClean="0"/>
              <a:t>services</a:t>
            </a:r>
          </a:p>
          <a:p>
            <a:r>
              <a:rPr lang="en-US" sz="2000" dirty="0" smtClean="0"/>
              <a:t>Role-based</a:t>
            </a:r>
          </a:p>
          <a:p>
            <a:r>
              <a:rPr lang="en-US" sz="2000" dirty="0" smtClean="0"/>
              <a:t>CRUD methods</a:t>
            </a:r>
            <a:endParaRPr lang="en-US" sz="2000" dirty="0"/>
          </a:p>
        </p:txBody>
      </p:sp>
      <p:sp>
        <p:nvSpPr>
          <p:cNvPr id="1126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de-AT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1B7189-E7CD-3A44-BB4A-A5651F9E486E}" type="slidenum">
              <a:rPr lang="de-AT"/>
              <a:pPr/>
              <a:t>10</a:t>
            </a:fld>
            <a:endParaRPr lang="de-AT"/>
          </a:p>
        </p:txBody>
      </p:sp>
      <p:sp>
        <p:nvSpPr>
          <p:cNvPr id="11269" name="Rechteck 4"/>
          <p:cNvSpPr>
            <a:spLocks noChangeArrowheads="1"/>
          </p:cNvSpPr>
          <p:nvPr/>
        </p:nvSpPr>
        <p:spPr bwMode="auto">
          <a:xfrm>
            <a:off x="87313" y="2076450"/>
            <a:ext cx="52149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 dirty="0" err="1">
                <a:latin typeface="Courier New" charset="0"/>
                <a:ea typeface="Courier New" charset="0"/>
                <a:cs typeface="Courier New" charset="0"/>
              </a:rPr>
              <a:t>publish(XMLdocument</a:t>
            </a:r>
            <a:r>
              <a:rPr lang="de-DE" sz="1600" dirty="0">
                <a:latin typeface="Courier New" charset="0"/>
                <a:ea typeface="Courier New" charset="0"/>
                <a:cs typeface="Courier New" charset="0"/>
              </a:rPr>
              <a:t>); </a:t>
            </a:r>
            <a:r>
              <a:rPr lang="de-DE" sz="1600" dirty="0" err="1">
                <a:latin typeface="Courier New" charset="0"/>
                <a:ea typeface="Courier New" charset="0"/>
                <a:cs typeface="Courier New" charset="0"/>
              </a:rPr>
              <a:t>update(XMLdocument</a:t>
            </a:r>
            <a:r>
              <a:rPr lang="de-DE" sz="1600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de-DE" sz="1600" dirty="0" err="1">
                <a:latin typeface="Courier New" charset="0"/>
                <a:ea typeface="Courier New" charset="0"/>
                <a:cs typeface="Courier New" charset="0"/>
              </a:rPr>
              <a:t>query(XMLdocument</a:t>
            </a:r>
            <a:r>
              <a:rPr lang="de-DE" sz="1600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de-DE" sz="1600" dirty="0" err="1">
                <a:latin typeface="Courier New" charset="0"/>
                <a:ea typeface="Courier New" charset="0"/>
                <a:cs typeface="Courier New" charset="0"/>
              </a:rPr>
              <a:t>getDocument(ID</a:t>
            </a:r>
            <a:r>
              <a:rPr lang="de-DE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de-DE" sz="1600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e-DE" sz="16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e-DE" sz="1600" dirty="0" err="1">
                <a:latin typeface="Courier New" charset="0"/>
                <a:ea typeface="Courier New" charset="0"/>
                <a:cs typeface="Courier New" charset="0"/>
              </a:rPr>
              <a:t>createTemplateCategory(TemCategory</a:t>
            </a:r>
            <a:r>
              <a:rPr lang="de-DE" sz="1600" dirty="0">
                <a:latin typeface="Courier New" charset="0"/>
                <a:ea typeface="Courier New" charset="0"/>
                <a:cs typeface="Courier New" charset="0"/>
              </a:rPr>
              <a:t>); </a:t>
            </a:r>
            <a:r>
              <a:rPr lang="de-DE" sz="1600" dirty="0" err="1">
                <a:latin typeface="Courier New" charset="0"/>
                <a:ea typeface="Courier New" charset="0"/>
                <a:cs typeface="Courier New" charset="0"/>
              </a:rPr>
              <a:t>createAttributeMapping(ProviderAttrMapp</a:t>
            </a:r>
            <a:r>
              <a:rPr lang="de-DE" sz="1600" dirty="0">
                <a:latin typeface="Courier New" charset="0"/>
                <a:ea typeface="Courier New" charset="0"/>
                <a:cs typeface="Courier New" charset="0"/>
              </a:rPr>
              <a:t>); </a:t>
            </a:r>
            <a:r>
              <a:rPr lang="de-DE" sz="1600" dirty="0" err="1">
                <a:latin typeface="Courier New" charset="0"/>
                <a:ea typeface="Courier New" charset="0"/>
                <a:cs typeface="Courier New" charset="0"/>
              </a:rPr>
              <a:t>createAttributeMapping(ConsumerAttrMapp</a:t>
            </a:r>
            <a:r>
              <a:rPr lang="de-DE" sz="1600" dirty="0">
                <a:latin typeface="Courier New" charset="0"/>
                <a:ea typeface="Courier New" charset="0"/>
                <a:cs typeface="Courier New" charset="0"/>
              </a:rPr>
              <a:t>); </a:t>
            </a:r>
            <a:r>
              <a:rPr lang="de-DE" sz="1600" dirty="0" err="1">
                <a:latin typeface="Courier New" charset="0"/>
                <a:ea typeface="Courier New" charset="0"/>
                <a:cs typeface="Courier New" charset="0"/>
              </a:rPr>
              <a:t>createService(Service</a:t>
            </a:r>
            <a:r>
              <a:rPr lang="de-DE" sz="1600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de-DE" sz="1600" dirty="0" err="1">
                <a:latin typeface="Courier New" charset="0"/>
                <a:ea typeface="Courier New" charset="0"/>
                <a:cs typeface="Courier New" charset="0"/>
              </a:rPr>
              <a:t>findServices(ConsumerServiceRequest</a:t>
            </a:r>
            <a:r>
              <a:rPr lang="de-DE" sz="1600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</p:txBody>
      </p:sp>
      <p:sp>
        <p:nvSpPr>
          <p:cNvPr id="8" name="Abgerundetes Rechteck 64"/>
          <p:cNvSpPr>
            <a:spLocks noChangeArrowheads="1"/>
          </p:cNvSpPr>
          <p:nvPr/>
        </p:nvSpPr>
        <p:spPr bwMode="auto">
          <a:xfrm>
            <a:off x="50800" y="2095500"/>
            <a:ext cx="2667000" cy="1066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9" name="Abgerundetes Rechteck 64"/>
          <p:cNvSpPr>
            <a:spLocks noChangeArrowheads="1"/>
          </p:cNvSpPr>
          <p:nvPr/>
        </p:nvSpPr>
        <p:spPr bwMode="auto">
          <a:xfrm>
            <a:off x="88900" y="3276600"/>
            <a:ext cx="5143500" cy="1371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9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 Negotiation </a:t>
            </a:r>
            <a:r>
              <a:rPr lang="en-US" dirty="0" smtClean="0"/>
              <a:t>Middleware &amp; Dependency Injection</a:t>
            </a:r>
            <a:endParaRPr lang="en-US" dirty="0"/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467600" cy="47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 Mapping Middleware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Bunch </a:t>
            </a:r>
            <a:r>
              <a:rPr lang="en-US" dirty="0" smtClean="0"/>
              <a:t>of WCF services</a:t>
            </a:r>
          </a:p>
          <a:p>
            <a:pPr lvl="1"/>
            <a:r>
              <a:rPr lang="en-US" dirty="0" smtClean="0"/>
              <a:t>Registry </a:t>
            </a:r>
            <a:r>
              <a:rPr lang="en-US" dirty="0" smtClean="0"/>
              <a:t>Administration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WSLA Mapping Service</a:t>
            </a:r>
          </a:p>
          <a:p>
            <a:pPr lvl="1"/>
            <a:r>
              <a:rPr lang="en-US" dirty="0" smtClean="0"/>
              <a:t>WSLA Querying Service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Parsing</a:t>
            </a:r>
          </a:p>
          <a:p>
            <a:pPr lvl="1"/>
            <a:r>
              <a:rPr lang="en-US" dirty="0" smtClean="0"/>
              <a:t>Language Integrated Query (LINQ) technology from .NET 3.5 </a:t>
            </a:r>
          </a:p>
          <a:p>
            <a:pPr lvl="1"/>
            <a:r>
              <a:rPr lang="en-US" dirty="0" smtClean="0"/>
              <a:t>Implemented based on abstract factory pattern</a:t>
            </a:r>
          </a:p>
          <a:p>
            <a:r>
              <a:rPr lang="en-US" dirty="0" smtClean="0"/>
              <a:t>Transformation Service</a:t>
            </a:r>
          </a:p>
          <a:p>
            <a:pPr lvl="1"/>
            <a:r>
              <a:rPr lang="en-US" dirty="0" smtClean="0"/>
              <a:t>Abstract factory pattern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D2D0-6ECB-4B45-86EF-9637AC3C5BA6}" type="slidenum">
              <a:rPr lang="de-AT" smtClean="0"/>
              <a:pPr/>
              <a:t>12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/>
          <p:cNvSpPr>
            <a:spLocks noChangeArrowheads="1"/>
          </p:cNvSpPr>
          <p:nvPr/>
        </p:nvSpPr>
        <p:spPr bwMode="auto">
          <a:xfrm>
            <a:off x="5910263" y="4071938"/>
            <a:ext cx="1676400" cy="1438275"/>
          </a:xfrm>
          <a:prstGeom prst="roundRect">
            <a:avLst>
              <a:gd name="adj" fmla="val 8579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prstDash val="dash"/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7" name="Rechtwinkliges Dreieck 86"/>
          <p:cNvSpPr>
            <a:spLocks noChangeArrowheads="1"/>
          </p:cNvSpPr>
          <p:nvPr/>
        </p:nvSpPr>
        <p:spPr bwMode="auto">
          <a:xfrm rot="-5400000">
            <a:off x="7005638" y="4572000"/>
            <a:ext cx="914400" cy="914400"/>
          </a:xfrm>
          <a:prstGeom prst="rtTriangle">
            <a:avLst/>
          </a:prstGeom>
          <a:solidFill>
            <a:srgbClr val="BADDE1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910263" y="4214813"/>
            <a:ext cx="1676400" cy="4000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latin typeface="Arial" charset="0"/>
              </a:rPr>
              <a:t>Meta Negotiation and SLA Mapping Middleware</a:t>
            </a:r>
          </a:p>
        </p:txBody>
      </p:sp>
      <p:sp>
        <p:nvSpPr>
          <p:cNvPr id="143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</a:t>
            </a:r>
            <a:r>
              <a:rPr lang="en-US" dirty="0" smtClean="0"/>
              <a:t> Amadeus Workflows &amp; ANEKA</a:t>
            </a:r>
            <a:endParaRPr lang="en-US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767388" y="4214813"/>
            <a:ext cx="1676400" cy="1428750"/>
          </a:xfrm>
          <a:prstGeom prst="roundRect">
            <a:avLst>
              <a:gd name="adj" fmla="val 8579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388" y="2000250"/>
            <a:ext cx="731837" cy="428625"/>
          </a:xfrm>
          <a:prstGeom prst="rect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r>
              <a:rPr lang="de-AT" sz="1000">
                <a:latin typeface="TUSans" charset="0"/>
              </a:rPr>
              <a:t>User Interface</a:t>
            </a:r>
            <a:endParaRPr lang="de-DE" sz="1000">
              <a:latin typeface="TUSans" charset="0"/>
            </a:endParaRPr>
          </a:p>
        </p:txBody>
      </p:sp>
      <p:sp>
        <p:nvSpPr>
          <p:cNvPr id="14344" name="TextBox 5"/>
          <p:cNvSpPr txBox="1">
            <a:spLocks noChangeArrowheads="1"/>
          </p:cNvSpPr>
          <p:nvPr/>
        </p:nvSpPr>
        <p:spPr bwMode="auto">
          <a:xfrm>
            <a:off x="5767388" y="4214813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latin typeface="Arial" charset="0"/>
              </a:rPr>
              <a:t>Meta Negotiation and SLA Mapping Middleware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838825" y="4786313"/>
            <a:ext cx="785813" cy="357187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AT" sz="1000">
                <a:latin typeface="TUSans" charset="0"/>
              </a:rPr>
              <a:t>SLA Mapping</a:t>
            </a:r>
            <a:endParaRPr lang="de-DE" sz="1000">
              <a:latin typeface="TUSans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838825" y="5214938"/>
            <a:ext cx="785813" cy="357187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AT" sz="1000">
                <a:latin typeface="TUSans" charset="0"/>
              </a:rPr>
              <a:t>Local SLA  Template</a:t>
            </a:r>
            <a:endParaRPr lang="de-DE" sz="1000">
              <a:latin typeface="TUSans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696075" y="5214938"/>
            <a:ext cx="571500" cy="357187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AT" sz="1200">
                <a:latin typeface="TUSans" charset="0"/>
              </a:rPr>
              <a:t>MND</a:t>
            </a:r>
            <a:endParaRPr lang="de-DE" sz="1200">
              <a:latin typeface="TUSans" charset="0"/>
            </a:endParaRPr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auto">
          <a:xfrm>
            <a:off x="5624513" y="4624388"/>
            <a:ext cx="142875" cy="142875"/>
          </a:xfrm>
          <a:prstGeom prst="rect">
            <a:avLst/>
          </a:prstGeom>
          <a:solidFill>
            <a:schemeClr val="tx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5624513" y="4824413"/>
            <a:ext cx="142875" cy="142875"/>
          </a:xfrm>
          <a:prstGeom prst="rect">
            <a:avLst/>
          </a:prstGeom>
          <a:solidFill>
            <a:schemeClr val="tx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5624513" y="5143500"/>
            <a:ext cx="142875" cy="142875"/>
          </a:xfrm>
          <a:prstGeom prst="rect">
            <a:avLst/>
          </a:prstGeom>
          <a:solidFill>
            <a:schemeClr val="tx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5624513" y="4419600"/>
            <a:ext cx="142875" cy="142875"/>
          </a:xfrm>
          <a:prstGeom prst="rect">
            <a:avLst/>
          </a:prstGeom>
          <a:solidFill>
            <a:schemeClr val="tx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5624513" y="5357813"/>
            <a:ext cx="142875" cy="142875"/>
          </a:xfrm>
          <a:prstGeom prst="rect">
            <a:avLst/>
          </a:prstGeom>
          <a:solidFill>
            <a:schemeClr val="tx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5553075" y="4357688"/>
            <a:ext cx="214313" cy="6429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23" name="Rechteck 22"/>
          <p:cNvSpPr>
            <a:spLocks noChangeArrowheads="1"/>
          </p:cNvSpPr>
          <p:nvPr/>
        </p:nvSpPr>
        <p:spPr bwMode="auto">
          <a:xfrm>
            <a:off x="5553075" y="5072063"/>
            <a:ext cx="214313" cy="5000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24" name="Rounded Rectangle 3"/>
          <p:cNvSpPr>
            <a:spLocks noChangeArrowheads="1"/>
          </p:cNvSpPr>
          <p:nvPr/>
        </p:nvSpPr>
        <p:spPr bwMode="auto">
          <a:xfrm>
            <a:off x="3338513" y="4129088"/>
            <a:ext cx="1676400" cy="1428750"/>
          </a:xfrm>
          <a:prstGeom prst="roundRect">
            <a:avLst>
              <a:gd name="adj" fmla="val 8579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356" name="TextBox 5"/>
          <p:cNvSpPr txBox="1">
            <a:spLocks noChangeArrowheads="1"/>
          </p:cNvSpPr>
          <p:nvPr/>
        </p:nvSpPr>
        <p:spPr bwMode="auto">
          <a:xfrm>
            <a:off x="3338513" y="4129088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latin typeface="Arial" charset="0"/>
              </a:rPr>
              <a:t>Meta Negotiation and SLA Mapping Middleware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409950" y="4700588"/>
            <a:ext cx="785813" cy="357187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AT" sz="1000">
                <a:latin typeface="TUSans" charset="0"/>
              </a:rPr>
              <a:t>SLA Mapping</a:t>
            </a:r>
            <a:endParaRPr lang="de-DE" sz="1000">
              <a:latin typeface="TUSans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409950" y="5129213"/>
            <a:ext cx="785813" cy="357187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AT" sz="1000">
                <a:latin typeface="TUSans" charset="0"/>
              </a:rPr>
              <a:t>Local SLA  Template</a:t>
            </a:r>
            <a:endParaRPr lang="de-DE" sz="1000">
              <a:latin typeface="TUSans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4267200" y="5129213"/>
            <a:ext cx="571500" cy="357187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AT" sz="1200">
                <a:latin typeface="TUSans" charset="0"/>
              </a:rPr>
              <a:t>MND</a:t>
            </a:r>
            <a:endParaRPr lang="de-DE" sz="1200">
              <a:latin typeface="TUSans" charset="0"/>
            </a:endParaRPr>
          </a:p>
        </p:txBody>
      </p:sp>
      <p:sp>
        <p:nvSpPr>
          <p:cNvPr id="29" name="Rechteck 28"/>
          <p:cNvSpPr>
            <a:spLocks noChangeArrowheads="1"/>
          </p:cNvSpPr>
          <p:nvPr/>
        </p:nvSpPr>
        <p:spPr bwMode="auto">
          <a:xfrm>
            <a:off x="5005388" y="4529138"/>
            <a:ext cx="142875" cy="142875"/>
          </a:xfrm>
          <a:prstGeom prst="rect">
            <a:avLst/>
          </a:prstGeom>
          <a:solidFill>
            <a:schemeClr val="tx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30" name="Rechteck 29"/>
          <p:cNvSpPr>
            <a:spLocks noChangeArrowheads="1"/>
          </p:cNvSpPr>
          <p:nvPr/>
        </p:nvSpPr>
        <p:spPr bwMode="auto">
          <a:xfrm>
            <a:off x="5005388" y="4729163"/>
            <a:ext cx="142875" cy="142875"/>
          </a:xfrm>
          <a:prstGeom prst="rect">
            <a:avLst/>
          </a:prstGeom>
          <a:solidFill>
            <a:schemeClr val="tx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31" name="Rechteck 30"/>
          <p:cNvSpPr>
            <a:spLocks noChangeArrowheads="1"/>
          </p:cNvSpPr>
          <p:nvPr/>
        </p:nvSpPr>
        <p:spPr bwMode="auto">
          <a:xfrm>
            <a:off x="5014913" y="5067300"/>
            <a:ext cx="142875" cy="142875"/>
          </a:xfrm>
          <a:prstGeom prst="rect">
            <a:avLst/>
          </a:prstGeom>
          <a:solidFill>
            <a:schemeClr val="tx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32" name="Rechteck 31"/>
          <p:cNvSpPr>
            <a:spLocks noChangeArrowheads="1"/>
          </p:cNvSpPr>
          <p:nvPr/>
        </p:nvSpPr>
        <p:spPr bwMode="auto">
          <a:xfrm>
            <a:off x="5000625" y="4324350"/>
            <a:ext cx="142875" cy="142875"/>
          </a:xfrm>
          <a:prstGeom prst="rect">
            <a:avLst/>
          </a:prstGeom>
          <a:solidFill>
            <a:schemeClr val="tx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33" name="Rechteck 32"/>
          <p:cNvSpPr>
            <a:spLocks noChangeArrowheads="1"/>
          </p:cNvSpPr>
          <p:nvPr/>
        </p:nvSpPr>
        <p:spPr bwMode="auto">
          <a:xfrm>
            <a:off x="5014913" y="5281613"/>
            <a:ext cx="142875" cy="142875"/>
          </a:xfrm>
          <a:prstGeom prst="rect">
            <a:avLst/>
          </a:prstGeom>
          <a:solidFill>
            <a:schemeClr val="tx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34" name="Rechteck 33"/>
          <p:cNvSpPr>
            <a:spLocks noChangeArrowheads="1"/>
          </p:cNvSpPr>
          <p:nvPr/>
        </p:nvSpPr>
        <p:spPr bwMode="auto">
          <a:xfrm>
            <a:off x="5010150" y="4271963"/>
            <a:ext cx="214313" cy="6429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35" name="Rechteck 34"/>
          <p:cNvSpPr>
            <a:spLocks noChangeArrowheads="1"/>
          </p:cNvSpPr>
          <p:nvPr/>
        </p:nvSpPr>
        <p:spPr bwMode="auto">
          <a:xfrm>
            <a:off x="5019675" y="4995863"/>
            <a:ext cx="214313" cy="5000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36" name="Rounded Rectangle 3"/>
          <p:cNvSpPr>
            <a:spLocks noChangeArrowheads="1"/>
          </p:cNvSpPr>
          <p:nvPr/>
        </p:nvSpPr>
        <p:spPr bwMode="auto">
          <a:xfrm>
            <a:off x="481013" y="4000500"/>
            <a:ext cx="1857375" cy="1571625"/>
          </a:xfrm>
          <a:prstGeom prst="roundRect">
            <a:avLst>
              <a:gd name="adj" fmla="val 8579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368" name="TextBox 5"/>
          <p:cNvSpPr txBox="1">
            <a:spLocks noChangeArrowheads="1"/>
          </p:cNvSpPr>
          <p:nvPr/>
        </p:nvSpPr>
        <p:spPr bwMode="auto">
          <a:xfrm>
            <a:off x="552450" y="4000500"/>
            <a:ext cx="1676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latin typeface="Arial" charset="0"/>
              </a:rPr>
              <a:t>Participant specific Negotiation and Planning Component</a:t>
            </a: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552450" y="4572000"/>
            <a:ext cx="714375" cy="357188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AT" sz="1000">
                <a:latin typeface="TUSans" charset="0"/>
              </a:rPr>
              <a:t>Workflow Planner</a:t>
            </a:r>
            <a:endParaRPr lang="de-DE" sz="1000">
              <a:latin typeface="TUSans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338263" y="4572000"/>
            <a:ext cx="785812" cy="214313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AT" sz="1000">
                <a:latin typeface="TUSans" charset="0"/>
              </a:rPr>
              <a:t>Negotiator</a:t>
            </a:r>
            <a:endParaRPr lang="de-DE" sz="1000">
              <a:latin typeface="TUSans" charset="0"/>
            </a:endParaRPr>
          </a:p>
        </p:txBody>
      </p:sp>
      <p:sp>
        <p:nvSpPr>
          <p:cNvPr id="40" name="Wolke 39"/>
          <p:cNvSpPr/>
          <p:nvPr/>
        </p:nvSpPr>
        <p:spPr>
          <a:xfrm>
            <a:off x="1052513" y="4857750"/>
            <a:ext cx="1285875" cy="700088"/>
          </a:xfrm>
          <a:prstGeom prst="cloud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e-AT" sz="1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ＭＳ Ｐゴシック" charset="-128"/>
              </a:rPr>
              <a:t>Negotiation Strategy</a:t>
            </a:r>
            <a:endParaRPr lang="de-DE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623888" y="5214938"/>
            <a:ext cx="285750" cy="214312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r>
              <a:rPr lang="de-AT" sz="1000">
                <a:latin typeface="TUSans" charset="0"/>
              </a:rPr>
              <a:t>…</a:t>
            </a:r>
            <a:endParaRPr lang="de-DE" sz="1000">
              <a:latin typeface="TUSans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552700" y="4214813"/>
            <a:ext cx="571500" cy="571500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AT" sz="1000">
                <a:latin typeface="TUSans" charset="0"/>
              </a:rPr>
              <a:t>XML config file</a:t>
            </a:r>
            <a:endParaRPr lang="de-DE" sz="1000">
              <a:latin typeface="TUSans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552700" y="4929188"/>
            <a:ext cx="571500" cy="571500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AT" sz="1000">
                <a:latin typeface="TUSans" charset="0"/>
              </a:rPr>
              <a:t>XML config file</a:t>
            </a:r>
            <a:endParaRPr lang="de-DE" sz="1000">
              <a:latin typeface="TUSans" charset="0"/>
            </a:endParaRPr>
          </a:p>
        </p:txBody>
      </p:sp>
      <p:sp>
        <p:nvSpPr>
          <p:cNvPr id="46" name="Pfeil nach links und rechts 45"/>
          <p:cNvSpPr>
            <a:spLocks noChangeArrowheads="1"/>
          </p:cNvSpPr>
          <p:nvPr/>
        </p:nvSpPr>
        <p:spPr bwMode="auto">
          <a:xfrm rot="-1004953">
            <a:off x="2349500" y="4459288"/>
            <a:ext cx="230188" cy="153987"/>
          </a:xfrm>
          <a:prstGeom prst="leftRightArrow">
            <a:avLst>
              <a:gd name="adj1" fmla="val 21620"/>
              <a:gd name="adj2" fmla="val 27253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052888" y="3357563"/>
            <a:ext cx="857250" cy="571500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AT" sz="1000">
                <a:latin typeface="TUSans" charset="0"/>
              </a:rPr>
              <a:t>Event</a:t>
            </a:r>
          </a:p>
          <a:p>
            <a:r>
              <a:rPr lang="de-AT" sz="1000">
                <a:latin typeface="TUSans" charset="0"/>
              </a:rPr>
              <a:t>Notification Component</a:t>
            </a:r>
            <a:endParaRPr lang="de-DE" sz="1000">
              <a:latin typeface="TUSans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38138" y="3429000"/>
            <a:ext cx="3662362" cy="338138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AT" sz="1600">
                <a:latin typeface="TUSans" charset="0"/>
              </a:rPr>
              <a:t>Workflow Planning and Execution Tool</a:t>
            </a:r>
            <a:endParaRPr lang="de-DE" sz="1600">
              <a:latin typeface="TUSans" charset="0"/>
            </a:endParaRPr>
          </a:p>
        </p:txBody>
      </p:sp>
      <p:sp>
        <p:nvSpPr>
          <p:cNvPr id="53" name="Pfeil nach links und rechts 52"/>
          <p:cNvSpPr>
            <a:spLocks noChangeArrowheads="1"/>
          </p:cNvSpPr>
          <p:nvPr/>
        </p:nvSpPr>
        <p:spPr bwMode="auto">
          <a:xfrm>
            <a:off x="5240338" y="4483100"/>
            <a:ext cx="306387" cy="271463"/>
          </a:xfrm>
          <a:prstGeom prst="leftRightArrow">
            <a:avLst>
              <a:gd name="adj1" fmla="val 35907"/>
              <a:gd name="adj2" fmla="val 24668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54" name="Pfeil nach links und rechts 53"/>
          <p:cNvSpPr>
            <a:spLocks noChangeArrowheads="1"/>
          </p:cNvSpPr>
          <p:nvPr/>
        </p:nvSpPr>
        <p:spPr bwMode="auto">
          <a:xfrm>
            <a:off x="5257800" y="5154613"/>
            <a:ext cx="306388" cy="269875"/>
          </a:xfrm>
          <a:prstGeom prst="leftRightArrow">
            <a:avLst>
              <a:gd name="adj1" fmla="val 35907"/>
              <a:gd name="adj2" fmla="val 24666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1052513" y="1785938"/>
            <a:ext cx="785812" cy="357187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r>
              <a:rPr lang="de-AT" sz="1000">
                <a:latin typeface="TUSans" charset="0"/>
              </a:rPr>
              <a:t>SLA Mapping</a:t>
            </a:r>
            <a:endParaRPr lang="de-DE" sz="1000">
              <a:latin typeface="TUSans" charset="0"/>
            </a:endParaRPr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981075" y="1857375"/>
            <a:ext cx="785813" cy="357188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AT" sz="1000">
                <a:latin typeface="TUSans" charset="0"/>
              </a:rPr>
              <a:t>SLA Mapping</a:t>
            </a:r>
            <a:endParaRPr lang="de-DE" sz="1000">
              <a:latin typeface="TUSans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1052513" y="2428875"/>
            <a:ext cx="571500" cy="357188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r>
              <a:rPr lang="de-AT" sz="1200">
                <a:latin typeface="TUSans" charset="0"/>
              </a:rPr>
              <a:t>MND</a:t>
            </a:r>
            <a:endParaRPr lang="de-DE" sz="1200">
              <a:latin typeface="TUSans" charset="0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81075" y="2500313"/>
            <a:ext cx="571500" cy="357187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AT" sz="1200">
                <a:latin typeface="TUSans" charset="0"/>
              </a:rPr>
              <a:t>MND</a:t>
            </a:r>
            <a:endParaRPr lang="de-DE" sz="1200">
              <a:latin typeface="TUSans" charset="0"/>
            </a:endParaRP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1981200" y="2143125"/>
            <a:ext cx="428625" cy="357188"/>
          </a:xfrm>
          <a:prstGeom prst="rect">
            <a:avLst/>
          </a:prstGeom>
          <a:solidFill>
            <a:srgbClr val="00B0F0"/>
          </a:solidFill>
          <a:ln w="9525">
            <a:solidFill>
              <a:srgbClr val="B6DCD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de-AT" sz="1200">
                <a:latin typeface="TUSans" charset="0"/>
              </a:rPr>
              <a:t>WF</a:t>
            </a:r>
            <a:endParaRPr lang="de-DE" sz="1200">
              <a:latin typeface="TUSans" charset="0"/>
            </a:endParaRPr>
          </a:p>
        </p:txBody>
      </p:sp>
      <p:cxnSp>
        <p:nvCxnSpPr>
          <p:cNvPr id="61" name="Gerade Verbindung mit Pfeil 60"/>
          <p:cNvCxnSpPr>
            <a:cxnSpLocks noChangeShapeType="1"/>
            <a:stCxn id="3" idx="3"/>
            <a:endCxn id="56" idx="1"/>
          </p:cNvCxnSpPr>
          <p:nvPr/>
        </p:nvCxnSpPr>
        <p:spPr bwMode="auto">
          <a:xfrm flipV="1">
            <a:off x="784225" y="2035175"/>
            <a:ext cx="196850" cy="179388"/>
          </a:xfrm>
          <a:prstGeom prst="straightConnector1">
            <a:avLst/>
          </a:prstGeom>
          <a:noFill/>
          <a:ln w="25400">
            <a:solidFill>
              <a:srgbClr val="7030A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2" name="Gerade Verbindung mit Pfeil 61"/>
          <p:cNvCxnSpPr>
            <a:cxnSpLocks noChangeShapeType="1"/>
            <a:stCxn id="3" idx="3"/>
            <a:endCxn id="58" idx="1"/>
          </p:cNvCxnSpPr>
          <p:nvPr/>
        </p:nvCxnSpPr>
        <p:spPr bwMode="auto">
          <a:xfrm>
            <a:off x="784225" y="2214563"/>
            <a:ext cx="196850" cy="463550"/>
          </a:xfrm>
          <a:prstGeom prst="straightConnector1">
            <a:avLst/>
          </a:prstGeom>
          <a:noFill/>
          <a:ln w="25400">
            <a:solidFill>
              <a:srgbClr val="7030A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5" name="Gerade Verbindung mit Pfeil 64"/>
          <p:cNvCxnSpPr>
            <a:cxnSpLocks noChangeShapeType="1"/>
            <a:stCxn id="56" idx="3"/>
            <a:endCxn id="59" idx="1"/>
          </p:cNvCxnSpPr>
          <p:nvPr/>
        </p:nvCxnSpPr>
        <p:spPr bwMode="auto">
          <a:xfrm>
            <a:off x="1766888" y="2035175"/>
            <a:ext cx="214312" cy="285750"/>
          </a:xfrm>
          <a:prstGeom prst="straightConnector1">
            <a:avLst/>
          </a:prstGeom>
          <a:noFill/>
          <a:ln w="25400">
            <a:solidFill>
              <a:srgbClr val="7030A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9" name="Gerade Verbindung mit Pfeil 68"/>
          <p:cNvCxnSpPr>
            <a:cxnSpLocks noChangeShapeType="1"/>
            <a:stCxn id="58" idx="3"/>
            <a:endCxn id="59" idx="1"/>
          </p:cNvCxnSpPr>
          <p:nvPr/>
        </p:nvCxnSpPr>
        <p:spPr bwMode="auto">
          <a:xfrm flipV="1">
            <a:off x="1552575" y="2320925"/>
            <a:ext cx="428625" cy="357188"/>
          </a:xfrm>
          <a:prstGeom prst="straightConnector1">
            <a:avLst/>
          </a:prstGeom>
          <a:noFill/>
          <a:ln w="25400">
            <a:solidFill>
              <a:srgbClr val="7030A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4" name="Pfeil nach links und rechts 73"/>
          <p:cNvSpPr>
            <a:spLocks noChangeArrowheads="1"/>
          </p:cNvSpPr>
          <p:nvPr/>
        </p:nvSpPr>
        <p:spPr bwMode="auto">
          <a:xfrm rot="-5400000">
            <a:off x="1781175" y="2722563"/>
            <a:ext cx="714375" cy="269875"/>
          </a:xfrm>
          <a:prstGeom prst="leftRightArrow">
            <a:avLst>
              <a:gd name="adj1" fmla="val 35907"/>
              <a:gd name="adj2" fmla="val 24669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75" name="Rounded Rectangle 3"/>
          <p:cNvSpPr>
            <a:spLocks noChangeArrowheads="1"/>
          </p:cNvSpPr>
          <p:nvPr/>
        </p:nvSpPr>
        <p:spPr bwMode="auto">
          <a:xfrm>
            <a:off x="7724775" y="4143375"/>
            <a:ext cx="1204913" cy="1428750"/>
          </a:xfrm>
          <a:prstGeom prst="roundRect">
            <a:avLst>
              <a:gd name="adj" fmla="val 8579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391" name="TextBox 5"/>
          <p:cNvSpPr txBox="1">
            <a:spLocks noChangeArrowheads="1"/>
          </p:cNvSpPr>
          <p:nvPr/>
        </p:nvSpPr>
        <p:spPr bwMode="auto">
          <a:xfrm>
            <a:off x="7724775" y="4143375"/>
            <a:ext cx="12049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latin typeface="Arial" charset="0"/>
              </a:rPr>
              <a:t>ANEKA</a:t>
            </a:r>
          </a:p>
        </p:txBody>
      </p:sp>
      <p:sp>
        <p:nvSpPr>
          <p:cNvPr id="77" name="Wolke 76"/>
          <p:cNvSpPr>
            <a:spLocks noChangeArrowheads="1"/>
          </p:cNvSpPr>
          <p:nvPr/>
        </p:nvSpPr>
        <p:spPr bwMode="auto">
          <a:xfrm>
            <a:off x="7739063" y="4500563"/>
            <a:ext cx="1071562" cy="842962"/>
          </a:xfrm>
          <a:custGeom>
            <a:avLst/>
            <a:gdLst>
              <a:gd name="T0" fmla="*/ 1070669 w 43200"/>
              <a:gd name="T1" fmla="*/ 421481 h 43200"/>
              <a:gd name="T2" fmla="*/ 535781 w 43200"/>
              <a:gd name="T3" fmla="*/ 842064 h 43200"/>
              <a:gd name="T4" fmla="*/ 3324 w 43200"/>
              <a:gd name="T5" fmla="*/ 421481 h 43200"/>
              <a:gd name="T6" fmla="*/ 535781 w 43200"/>
              <a:gd name="T7" fmla="*/ 4819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 sz="900">
              <a:effectLst>
                <a:outerShdw blurRad="38100" dist="38100" dir="2700000" algn="tl">
                  <a:srgbClr val="FFFFFF"/>
                </a:outerShdw>
              </a:effectLst>
              <a:latin typeface="TUSans" charset="0"/>
            </a:endParaRPr>
          </a:p>
        </p:txBody>
      </p:sp>
      <p:sp>
        <p:nvSpPr>
          <p:cNvPr id="78" name="Wolke 77"/>
          <p:cNvSpPr/>
          <p:nvPr/>
        </p:nvSpPr>
        <p:spPr>
          <a:xfrm>
            <a:off x="7739063" y="4643438"/>
            <a:ext cx="1214437" cy="842962"/>
          </a:xfrm>
          <a:prstGeom prst="cloud">
            <a:avLst/>
          </a:prstGeom>
          <a:solidFill>
            <a:srgbClr val="CCCC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e-AT" sz="9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ＭＳ Ｐゴシック" charset="-128"/>
              </a:rPr>
              <a:t>Alternate Offers Negotiation Strategy</a:t>
            </a:r>
            <a:endParaRPr lang="de-DE" sz="9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80" name="Gewinkelte Verbindung 79"/>
          <p:cNvCxnSpPr>
            <a:cxnSpLocks noChangeShapeType="1"/>
            <a:stCxn id="56" idx="0"/>
            <a:endCxn id="50" idx="0"/>
          </p:cNvCxnSpPr>
          <p:nvPr/>
        </p:nvCxnSpPr>
        <p:spPr bwMode="auto">
          <a:xfrm rot="16200000" flipH="1">
            <a:off x="2177257" y="1053306"/>
            <a:ext cx="1500188" cy="3108325"/>
          </a:xfrm>
          <a:prstGeom prst="bentConnector3">
            <a:avLst>
              <a:gd name="adj1" fmla="val -15236"/>
            </a:avLst>
          </a:prstGeom>
          <a:noFill/>
          <a:ln w="25400">
            <a:solidFill>
              <a:schemeClr val="tx2"/>
            </a:solidFill>
            <a:miter lim="800000"/>
            <a:headEnd type="arrow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1" name="Pfeil nach links und rechts 80"/>
          <p:cNvSpPr>
            <a:spLocks noChangeArrowheads="1"/>
          </p:cNvSpPr>
          <p:nvPr/>
        </p:nvSpPr>
        <p:spPr bwMode="auto">
          <a:xfrm rot="5763301">
            <a:off x="4446588" y="3973513"/>
            <a:ext cx="217487" cy="115887"/>
          </a:xfrm>
          <a:prstGeom prst="leftRightArrow">
            <a:avLst>
              <a:gd name="adj1" fmla="val 35907"/>
              <a:gd name="adj2" fmla="val 24667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195263" y="1285875"/>
            <a:ext cx="1693862" cy="30797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AT" sz="1400">
                <a:latin typeface="TUSans" charset="0"/>
              </a:rPr>
              <a:t>Workflow Modeling</a:t>
            </a:r>
            <a:endParaRPr lang="de-DE" sz="1400">
              <a:latin typeface="TUSans" charset="0"/>
            </a:endParaRPr>
          </a:p>
        </p:txBody>
      </p:sp>
      <p:sp>
        <p:nvSpPr>
          <p:cNvPr id="83" name="Pfeil nach links und rechts 82"/>
          <p:cNvSpPr>
            <a:spLocks noChangeArrowheads="1"/>
          </p:cNvSpPr>
          <p:nvPr/>
        </p:nvSpPr>
        <p:spPr bwMode="auto">
          <a:xfrm rot="-1004953">
            <a:off x="2355850" y="5102225"/>
            <a:ext cx="230188" cy="153988"/>
          </a:xfrm>
          <a:prstGeom prst="leftRightArrow">
            <a:avLst>
              <a:gd name="adj1" fmla="val 21620"/>
              <a:gd name="adj2" fmla="val 27253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84" name="Pfeil nach links und rechts 83"/>
          <p:cNvSpPr>
            <a:spLocks noChangeArrowheads="1"/>
          </p:cNvSpPr>
          <p:nvPr/>
        </p:nvSpPr>
        <p:spPr bwMode="auto">
          <a:xfrm rot="1627914">
            <a:off x="3143250" y="4494213"/>
            <a:ext cx="190500" cy="128587"/>
          </a:xfrm>
          <a:prstGeom prst="leftRightArrow">
            <a:avLst>
              <a:gd name="adj1" fmla="val 21620"/>
              <a:gd name="adj2" fmla="val 27257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85" name="Pfeil nach links und rechts 84"/>
          <p:cNvSpPr>
            <a:spLocks noChangeArrowheads="1"/>
          </p:cNvSpPr>
          <p:nvPr/>
        </p:nvSpPr>
        <p:spPr bwMode="auto">
          <a:xfrm rot="1627914">
            <a:off x="3143250" y="5208588"/>
            <a:ext cx="190500" cy="128587"/>
          </a:xfrm>
          <a:prstGeom prst="leftRightArrow">
            <a:avLst>
              <a:gd name="adj1" fmla="val 21620"/>
              <a:gd name="adj2" fmla="val 27257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86" name="Abgerundetes Rechteck 85"/>
          <p:cNvSpPr>
            <a:spLocks noChangeArrowheads="1"/>
          </p:cNvSpPr>
          <p:nvPr/>
        </p:nvSpPr>
        <p:spPr bwMode="auto">
          <a:xfrm>
            <a:off x="338138" y="3286125"/>
            <a:ext cx="5072062" cy="2428875"/>
          </a:xfrm>
          <a:prstGeom prst="roundRect">
            <a:avLst>
              <a:gd name="adj" fmla="val 4153"/>
            </a:avLst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pic>
        <p:nvPicPr>
          <p:cNvPr id="66" name="Picture 8" descr="amada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85800"/>
            <a:ext cx="11525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17" descr="amadeu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476375"/>
            <a:ext cx="1152525" cy="18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" name="Picture 19" descr="mfss_m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609600"/>
            <a:ext cx="18367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0" descr="mfss_proc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752600"/>
            <a:ext cx="21701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Pfeil nach links und rechts 73"/>
          <p:cNvSpPr>
            <a:spLocks noChangeArrowheads="1"/>
          </p:cNvSpPr>
          <p:nvPr/>
        </p:nvSpPr>
        <p:spPr bwMode="auto">
          <a:xfrm rot="18504723">
            <a:off x="5380670" y="2895781"/>
            <a:ext cx="714375" cy="269875"/>
          </a:xfrm>
          <a:prstGeom prst="leftRightArrow">
            <a:avLst>
              <a:gd name="adj1" fmla="val 35907"/>
              <a:gd name="adj2" fmla="val 24669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Workflow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3886200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latin typeface="Courier New"/>
              </a:rPr>
              <a:t>1.  &lt;sequence name="</a:t>
            </a:r>
            <a:r>
              <a:rPr lang="en-US" sz="1600" dirty="0" err="1" smtClean="0">
                <a:latin typeface="Courier New"/>
              </a:rPr>
              <a:t>MGSequence</a:t>
            </a:r>
            <a:r>
              <a:rPr lang="en-US" sz="1600" dirty="0" smtClean="0">
                <a:latin typeface="Courier New"/>
              </a:rPr>
              <a:t>" ... &gt;</a:t>
            </a:r>
          </a:p>
          <a:p>
            <a:pPr>
              <a:buNone/>
            </a:pPr>
            <a:r>
              <a:rPr lang="en-US" sz="1600" dirty="0" smtClean="0">
                <a:latin typeface="Courier New"/>
              </a:rPr>
              <a:t>2.    ...</a:t>
            </a:r>
          </a:p>
          <a:p>
            <a:pPr>
              <a:buNone/>
            </a:pPr>
            <a:r>
              <a:rPr lang="en-US" sz="1600" dirty="0" smtClean="0">
                <a:latin typeface="Courier New"/>
              </a:rPr>
              <a:t>3.    &lt;</a:t>
            </a:r>
            <a:r>
              <a:rPr lang="en-US" sz="1600" dirty="0" err="1" smtClean="0">
                <a:latin typeface="Courier New"/>
              </a:rPr>
              <a:t>qos</a:t>
            </a:r>
            <a:r>
              <a:rPr lang="en-US" sz="1600" dirty="0" smtClean="0">
                <a:latin typeface="Courier New"/>
              </a:rPr>
              <a:t>-constraints </a:t>
            </a:r>
            <a:r>
              <a:rPr lang="en-US" sz="1600" dirty="0" err="1" smtClean="0">
                <a:latin typeface="Courier New"/>
              </a:rPr>
              <a:t>reqDescVar</a:t>
            </a:r>
            <a:r>
              <a:rPr lang="en-US" sz="1600" dirty="0" smtClean="0">
                <a:latin typeface="Courier New"/>
              </a:rPr>
              <a:t>="..."</a:t>
            </a:r>
          </a:p>
          <a:p>
            <a:pPr>
              <a:buNone/>
            </a:pPr>
            <a:r>
              <a:rPr lang="en-US" sz="1600" dirty="0" smtClean="0">
                <a:latin typeface="Courier New"/>
              </a:rPr>
              <a:t>4.      </a:t>
            </a:r>
            <a:r>
              <a:rPr lang="en-US" sz="1600" b="1" dirty="0" err="1" smtClean="0">
                <a:latin typeface="Courier New"/>
              </a:rPr>
              <a:t>mnd</a:t>
            </a:r>
            <a:r>
              <a:rPr lang="en-US" sz="1600" dirty="0" smtClean="0">
                <a:latin typeface="Courier New"/>
              </a:rPr>
              <a:t>="..." </a:t>
            </a:r>
            <a:r>
              <a:rPr lang="en-US" sz="1600" b="1" dirty="0" smtClean="0">
                <a:latin typeface="Courier New"/>
              </a:rPr>
              <a:t>SLA-</a:t>
            </a:r>
            <a:r>
              <a:rPr lang="en-US" sz="1600" b="1" dirty="0" err="1" smtClean="0">
                <a:latin typeface="Courier New"/>
              </a:rPr>
              <a:t>mapp</a:t>
            </a:r>
            <a:r>
              <a:rPr lang="en-US" sz="1600" dirty="0" smtClean="0">
                <a:latin typeface="Courier New"/>
              </a:rPr>
              <a:t>="..."&gt;</a:t>
            </a:r>
          </a:p>
          <a:p>
            <a:pPr>
              <a:buNone/>
            </a:pPr>
            <a:r>
              <a:rPr lang="en-US" sz="1600" dirty="0" smtClean="0">
                <a:latin typeface="Courier New"/>
              </a:rPr>
              <a:t>5.      &lt;</a:t>
            </a:r>
            <a:r>
              <a:rPr lang="en-US" sz="1600" dirty="0" err="1" smtClean="0">
                <a:latin typeface="Courier New"/>
              </a:rPr>
              <a:t>qos</a:t>
            </a:r>
            <a:r>
              <a:rPr lang="en-US" sz="1600" dirty="0" smtClean="0">
                <a:latin typeface="Courier New"/>
              </a:rPr>
              <a:t>-constraint name="</a:t>
            </a:r>
            <a:r>
              <a:rPr lang="en-US" sz="1600" dirty="0" err="1" smtClean="0">
                <a:latin typeface="Courier New"/>
              </a:rPr>
              <a:t>beginTime</a:t>
            </a:r>
            <a:r>
              <a:rPr lang="en-US" sz="1600" dirty="0" smtClean="0">
                <a:latin typeface="Courier New"/>
              </a:rPr>
              <a:t>"</a:t>
            </a:r>
          </a:p>
          <a:p>
            <a:pPr>
              <a:buNone/>
            </a:pPr>
            <a:r>
              <a:rPr lang="en-US" sz="1600" dirty="0" smtClean="0">
                <a:latin typeface="Courier New"/>
              </a:rPr>
              <a:t>6.        value="..."/&gt;</a:t>
            </a:r>
          </a:p>
          <a:p>
            <a:pPr>
              <a:buNone/>
            </a:pPr>
            <a:r>
              <a:rPr lang="en-US" sz="1600" dirty="0" smtClean="0">
                <a:latin typeface="Courier New"/>
              </a:rPr>
              <a:t>7.      &lt;</a:t>
            </a:r>
            <a:r>
              <a:rPr lang="en-US" sz="1600" dirty="0" err="1" smtClean="0">
                <a:latin typeface="Courier New"/>
              </a:rPr>
              <a:t>qos</a:t>
            </a:r>
            <a:r>
              <a:rPr lang="en-US" sz="1600" dirty="0" smtClean="0">
                <a:latin typeface="Courier New"/>
              </a:rPr>
              <a:t>-constraint name="</a:t>
            </a:r>
            <a:r>
              <a:rPr lang="en-US" sz="1600" dirty="0" err="1" smtClean="0">
                <a:latin typeface="Courier New"/>
              </a:rPr>
              <a:t>endTime</a:t>
            </a:r>
            <a:r>
              <a:rPr lang="en-US" sz="1600" dirty="0" smtClean="0">
                <a:latin typeface="Courier New"/>
              </a:rPr>
              <a:t>"</a:t>
            </a:r>
          </a:p>
          <a:p>
            <a:pPr>
              <a:buNone/>
            </a:pPr>
            <a:r>
              <a:rPr lang="en-US" sz="1600" dirty="0" smtClean="0">
                <a:latin typeface="Courier New"/>
              </a:rPr>
              <a:t>8.        value="..."/&gt;</a:t>
            </a:r>
          </a:p>
          <a:p>
            <a:pPr>
              <a:buNone/>
            </a:pPr>
            <a:r>
              <a:rPr lang="en-US" sz="1600" dirty="0" smtClean="0">
                <a:latin typeface="Courier New"/>
              </a:rPr>
              <a:t>9.      &lt;</a:t>
            </a:r>
            <a:r>
              <a:rPr lang="en-US" sz="1600" dirty="0" err="1" smtClean="0">
                <a:latin typeface="Courier New"/>
              </a:rPr>
              <a:t>qos</a:t>
            </a:r>
            <a:r>
              <a:rPr lang="en-US" sz="1600" dirty="0" smtClean="0">
                <a:latin typeface="Courier New"/>
              </a:rPr>
              <a:t>-constraint name="price"</a:t>
            </a:r>
          </a:p>
          <a:p>
            <a:pPr>
              <a:buNone/>
            </a:pPr>
            <a:r>
              <a:rPr lang="en-US" sz="1600" dirty="0" smtClean="0">
                <a:latin typeface="Courier New"/>
              </a:rPr>
              <a:t>10.       value="..." /&gt;</a:t>
            </a:r>
          </a:p>
          <a:p>
            <a:pPr>
              <a:buNone/>
            </a:pPr>
            <a:r>
              <a:rPr lang="en-US" sz="1600" dirty="0" smtClean="0">
                <a:latin typeface="Courier New"/>
              </a:rPr>
              <a:t>11.   &lt;/</a:t>
            </a:r>
            <a:r>
              <a:rPr lang="en-US" sz="1600" dirty="0" err="1" smtClean="0">
                <a:latin typeface="Courier New"/>
              </a:rPr>
              <a:t>qos</a:t>
            </a:r>
            <a:r>
              <a:rPr lang="en-US" sz="1600" dirty="0" smtClean="0">
                <a:latin typeface="Courier New"/>
              </a:rPr>
              <a:t>-constraints&gt;</a:t>
            </a:r>
          </a:p>
          <a:p>
            <a:pPr>
              <a:buNone/>
            </a:pPr>
            <a:r>
              <a:rPr lang="en-US" sz="1600" dirty="0" smtClean="0">
                <a:latin typeface="Courier New"/>
              </a:rPr>
              <a:t>12. &lt;/sequence&gt;</a:t>
            </a:r>
            <a:endParaRPr lang="en-US" sz="1600" dirty="0">
              <a:latin typeface="Courier New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D2D0-6ECB-4B45-86EF-9637AC3C5BA6}" type="slidenum">
              <a:rPr lang="de-AT" smtClean="0"/>
              <a:pPr/>
              <a:t>14</a:t>
            </a:fld>
            <a:endParaRPr lang="de-A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676400"/>
            <a:ext cx="3048247" cy="3581400"/>
          </a:xfrm>
          <a:prstGeom prst="rect">
            <a:avLst/>
          </a:prstGeom>
        </p:spPr>
      </p:pic>
      <p:sp>
        <p:nvSpPr>
          <p:cNvPr id="7" name="Abgerundetes Rechteck 20"/>
          <p:cNvSpPr>
            <a:spLocks noChangeArrowheads="1"/>
          </p:cNvSpPr>
          <p:nvPr/>
        </p:nvSpPr>
        <p:spPr bwMode="auto">
          <a:xfrm>
            <a:off x="6400800" y="2933700"/>
            <a:ext cx="750887" cy="3254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8" name="Pfeil nach links und rechts 73"/>
          <p:cNvSpPr>
            <a:spLocks noChangeArrowheads="1"/>
          </p:cNvSpPr>
          <p:nvPr/>
        </p:nvSpPr>
        <p:spPr bwMode="auto">
          <a:xfrm rot="21418572">
            <a:off x="4883421" y="3600055"/>
            <a:ext cx="714375" cy="269875"/>
          </a:xfrm>
          <a:prstGeom prst="leftRightArrow">
            <a:avLst>
              <a:gd name="adj1" fmla="val 35907"/>
              <a:gd name="adj2" fmla="val 24669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TUSans" charset="0"/>
            </a:endParaRPr>
          </a:p>
        </p:txBody>
      </p:sp>
      <p:sp>
        <p:nvSpPr>
          <p:cNvPr id="9" name="Abgerundetes Rechteck 20"/>
          <p:cNvSpPr>
            <a:spLocks noChangeArrowheads="1"/>
          </p:cNvSpPr>
          <p:nvPr/>
        </p:nvSpPr>
        <p:spPr bwMode="auto">
          <a:xfrm>
            <a:off x="7772400" y="4419600"/>
            <a:ext cx="750887" cy="3254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MN document &amp; SLA </a:t>
            </a:r>
            <a:r>
              <a:rPr lang="en-US" dirty="0" smtClean="0"/>
              <a:t>mapping </a:t>
            </a:r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First prototype on MN and SLA mapping infrastructure</a:t>
            </a:r>
          </a:p>
          <a:p>
            <a:pPr lvl="1"/>
            <a:r>
              <a:rPr lang="en-US" dirty="0" smtClean="0"/>
              <a:t>Integration into existing workflow management tool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Testing </a:t>
            </a:r>
            <a:r>
              <a:rPr lang="en-US" dirty="0" smtClean="0"/>
              <a:t>MN </a:t>
            </a:r>
            <a:r>
              <a:rPr lang="en-US" dirty="0" smtClean="0"/>
              <a:t>and SLA mapping infrastructure with real world Grid workflows</a:t>
            </a:r>
          </a:p>
          <a:p>
            <a:pPr lvl="1"/>
            <a:r>
              <a:rPr lang="en-US" dirty="0" smtClean="0"/>
              <a:t>Methods for protocols bootstrapping</a:t>
            </a:r>
          </a:p>
          <a:p>
            <a:pPr lvl="1"/>
            <a:r>
              <a:rPr lang="en-US" dirty="0" smtClean="0"/>
              <a:t>GUI for MN documents &amp; SLA mapping specification </a:t>
            </a:r>
          </a:p>
          <a:p>
            <a:pPr lvl="1"/>
            <a:r>
              <a:rPr lang="en-US" dirty="0" smtClean="0"/>
              <a:t>Autonomic resource management &amp; self-governing infrastructures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D2D0-6ECB-4B45-86EF-9637AC3C5BA6}" type="slidenum">
              <a:rPr lang="de-AT" smtClean="0"/>
              <a:pPr/>
              <a:t>15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7200"/>
            <a:ext cx="8229600" cy="2667000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Ivona</a:t>
            </a:r>
            <a:r>
              <a:rPr lang="en-US" dirty="0" smtClean="0"/>
              <a:t> </a:t>
            </a:r>
            <a:r>
              <a:rPr lang="en-US" dirty="0" err="1" smtClean="0"/>
              <a:t>Brandic</a:t>
            </a:r>
            <a:endParaRPr lang="en-US" dirty="0" smtClean="0"/>
          </a:p>
          <a:p>
            <a:pPr algn="ctr">
              <a:buNone/>
            </a:pPr>
            <a:r>
              <a:rPr lang="en-US" sz="1800" dirty="0" smtClean="0"/>
              <a:t>Distributed Systems Group</a:t>
            </a:r>
          </a:p>
          <a:p>
            <a:pPr algn="ctr">
              <a:buNone/>
            </a:pPr>
            <a:r>
              <a:rPr lang="en-US" sz="1800" dirty="0" smtClean="0"/>
              <a:t>Information Systems Institute</a:t>
            </a:r>
          </a:p>
          <a:p>
            <a:pPr algn="ctr">
              <a:buNone/>
            </a:pPr>
            <a:r>
              <a:rPr lang="en-US" sz="1800" dirty="0" smtClean="0"/>
              <a:t>Vienna University of Technology</a:t>
            </a:r>
          </a:p>
          <a:p>
            <a:pPr algn="ctr">
              <a:buNone/>
            </a:pPr>
            <a:r>
              <a:rPr lang="en-US" sz="1800" dirty="0" smtClean="0"/>
              <a:t>Austria</a:t>
            </a:r>
          </a:p>
          <a:p>
            <a:pPr algn="ctr">
              <a:buNone/>
            </a:pPr>
            <a:r>
              <a:rPr lang="en-US" sz="1800" dirty="0" smtClean="0"/>
              <a:t>email: </a:t>
            </a:r>
            <a:r>
              <a:rPr lang="en-US" sz="1800" dirty="0" smtClean="0">
                <a:hlinkClick r:id="rId2"/>
              </a:rPr>
              <a:t>ivona@infosys.tuwien.ac.at</a:t>
            </a:r>
            <a:endParaRPr lang="en-US" sz="1800" dirty="0" smtClean="0"/>
          </a:p>
          <a:p>
            <a:pPr algn="ctr">
              <a:buNone/>
            </a:pPr>
            <a:r>
              <a:rPr lang="en-US" sz="1800" dirty="0" smtClean="0"/>
              <a:t>http://</a:t>
            </a:r>
            <a:r>
              <a:rPr lang="en-US" sz="1800" dirty="0" err="1" smtClean="0"/>
              <a:t>www.infosys.tuwien.ac.at/staff/ivona</a:t>
            </a:r>
            <a:r>
              <a:rPr lang="en-US" sz="1800" dirty="0" smtClean="0"/>
              <a:t>/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881F-4FA0-A243-A703-4D7217E801D3}" type="slidenum">
              <a:rPr lang="de-AT" smtClean="0"/>
              <a:pPr/>
              <a:t>16</a:t>
            </a:fld>
            <a:endParaRPr lang="de-AT"/>
          </a:p>
        </p:txBody>
      </p:sp>
      <p:pic>
        <p:nvPicPr>
          <p:cNvPr id="6" name="Picture 7" descr="scube_logo_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0"/>
            <a:ext cx="2216150" cy="53498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5181600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Arial"/>
              </a:rPr>
              <a:t>Software Services &amp; Systems Network</a:t>
            </a:r>
            <a:r>
              <a:rPr lang="en-US" sz="1600" dirty="0" smtClean="0">
                <a:latin typeface="Arial"/>
              </a:rPr>
              <a:t> </a:t>
            </a:r>
            <a:endParaRPr lang="en-US" sz="1600" dirty="0" smtClean="0">
              <a:latin typeface="Arial"/>
            </a:endParaRPr>
          </a:p>
          <a:p>
            <a:r>
              <a:rPr lang="en-US" sz="1600" dirty="0" smtClean="0">
                <a:latin typeface="Arial"/>
              </a:rPr>
              <a:t>Network </a:t>
            </a:r>
            <a:r>
              <a:rPr lang="en-US" sz="1600" dirty="0" smtClean="0">
                <a:latin typeface="Arial"/>
              </a:rPr>
              <a:t>of Excellence (</a:t>
            </a:r>
            <a:r>
              <a:rPr lang="en-US" sz="1600" dirty="0" err="1" smtClean="0">
                <a:latin typeface="Arial"/>
              </a:rPr>
              <a:t>NoE</a:t>
            </a:r>
            <a:r>
              <a:rPr lang="en-US" sz="1600" dirty="0" smtClean="0">
                <a:latin typeface="Arial"/>
              </a:rPr>
              <a:t>) </a:t>
            </a:r>
            <a:endParaRPr lang="en-US" sz="1600" dirty="0">
              <a:latin typeface="Arial"/>
            </a:endParaRPr>
          </a:p>
        </p:txBody>
      </p:sp>
      <p:pic>
        <p:nvPicPr>
          <p:cNvPr id="8" name="Picture 7" descr="universityOfMelbourne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572000"/>
            <a:ext cx="1295400" cy="13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Case Study: From Grid Workflows to Clouds</a:t>
            </a:r>
          </a:p>
        </p:txBody>
      </p:sp>
      <p:pic>
        <p:nvPicPr>
          <p:cNvPr id="157701" name="Picture 5" descr="neuroSurger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59563" y="549275"/>
            <a:ext cx="1355725" cy="1309688"/>
          </a:xfrm>
          <a:effectLst>
            <a:outerShdw blurRad="63500" dist="35921" dir="2700000" algn="ctr" rotWithShape="0">
              <a:srgbClr val="808080">
                <a:alpha val="74997"/>
              </a:srgbClr>
            </a:outerShdw>
          </a:effectLst>
        </p:spPr>
      </p:pic>
      <p:pic>
        <p:nvPicPr>
          <p:cNvPr id="6148" name="Picture 6" descr="j02407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4500" y="3038475"/>
            <a:ext cx="1163638" cy="1827213"/>
          </a:xfrm>
          <a:noFill/>
        </p:spPr>
      </p:pic>
      <p:pic>
        <p:nvPicPr>
          <p:cNvPr id="6149" name="Picture 7" descr="hal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555875" y="2924175"/>
            <a:ext cx="2268538" cy="2187575"/>
          </a:xfrm>
          <a:noFill/>
        </p:spPr>
      </p:pic>
      <p:pic>
        <p:nvPicPr>
          <p:cNvPr id="157698" name="Picture 2" descr="InhalledDru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7227888" y="1204913"/>
            <a:ext cx="1784350" cy="1328737"/>
          </a:xfrm>
          <a:effectLst>
            <a:outerShdw blurRad="63500" dist="35921" dir="2700000" algn="ctr" rotWithShape="0">
              <a:srgbClr val="808080">
                <a:alpha val="74997"/>
              </a:srgbClr>
            </a:outerShdw>
          </a:effectLst>
        </p:spPr>
      </p:pic>
      <p:sp>
        <p:nvSpPr>
          <p:cNvPr id="157699" name="AutoShape 3"/>
          <p:cNvSpPr>
            <a:spLocks noChangeArrowheads="1"/>
          </p:cNvSpPr>
          <p:nvPr/>
        </p:nvSpPr>
        <p:spPr bwMode="auto">
          <a:xfrm>
            <a:off x="539750" y="1273175"/>
            <a:ext cx="2808288" cy="1368425"/>
          </a:xfrm>
          <a:prstGeom prst="wedgeRoundRectCallout">
            <a:avLst>
              <a:gd name="adj1" fmla="val -39088"/>
              <a:gd name="adj2" fmla="val 7969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57704" name="Oval 8"/>
          <p:cNvSpPr>
            <a:spLocks noChangeArrowheads="1"/>
          </p:cNvSpPr>
          <p:nvPr/>
        </p:nvSpPr>
        <p:spPr bwMode="auto">
          <a:xfrm>
            <a:off x="8027988" y="3357563"/>
            <a:ext cx="404812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Arial" charset="0"/>
              </a:rPr>
              <a:t>S</a:t>
            </a:r>
            <a:r>
              <a:rPr lang="en-US" sz="1800" baseline="-25000">
                <a:latin typeface="Arial" charset="0"/>
              </a:rPr>
              <a:t>1</a:t>
            </a:r>
            <a:endParaRPr lang="en-US" sz="1800">
              <a:latin typeface="Arial" charset="0"/>
            </a:endParaRPr>
          </a:p>
        </p:txBody>
      </p:sp>
      <p:sp>
        <p:nvSpPr>
          <p:cNvPr id="157705" name="Oval 9"/>
          <p:cNvSpPr>
            <a:spLocks noChangeArrowheads="1"/>
          </p:cNvSpPr>
          <p:nvPr/>
        </p:nvSpPr>
        <p:spPr bwMode="auto">
          <a:xfrm>
            <a:off x="8027988" y="4005263"/>
            <a:ext cx="403225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Arial" charset="0"/>
              </a:rPr>
              <a:t>S</a:t>
            </a:r>
            <a:r>
              <a:rPr lang="en-US" sz="1800" baseline="-25000">
                <a:latin typeface="Arial" charset="0"/>
              </a:rPr>
              <a:t>2</a:t>
            </a:r>
            <a:endParaRPr lang="en-US" sz="1800">
              <a:latin typeface="Arial" charset="0"/>
            </a:endParaRPr>
          </a:p>
        </p:txBody>
      </p:sp>
      <p:sp>
        <p:nvSpPr>
          <p:cNvPr id="157706" name="Oval 10"/>
          <p:cNvSpPr>
            <a:spLocks noChangeArrowheads="1"/>
          </p:cNvSpPr>
          <p:nvPr/>
        </p:nvSpPr>
        <p:spPr bwMode="auto">
          <a:xfrm>
            <a:off x="8027988" y="4797425"/>
            <a:ext cx="404812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Arial" charset="0"/>
              </a:rPr>
              <a:t>S</a:t>
            </a:r>
            <a:r>
              <a:rPr lang="en-US" sz="1800" baseline="-25000">
                <a:latin typeface="Arial" charset="0"/>
              </a:rPr>
              <a:t>3</a:t>
            </a:r>
          </a:p>
        </p:txBody>
      </p:sp>
      <p:sp>
        <p:nvSpPr>
          <p:cNvPr id="157707" name="Oval 11"/>
          <p:cNvSpPr>
            <a:spLocks noChangeArrowheads="1"/>
          </p:cNvSpPr>
          <p:nvPr/>
        </p:nvSpPr>
        <p:spPr bwMode="auto">
          <a:xfrm>
            <a:off x="8045450" y="5661025"/>
            <a:ext cx="404813" cy="365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Arial" charset="0"/>
              </a:rPr>
              <a:t>S</a:t>
            </a:r>
            <a:r>
              <a:rPr lang="en-US" sz="1800" baseline="-25000">
                <a:latin typeface="Arial" charset="0"/>
              </a:rPr>
              <a:t>n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045450" y="51911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…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9051925" y="625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de-DE" sz="1800">
              <a:latin typeface="Arial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79838" y="1341438"/>
            <a:ext cx="18716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i="1">
                <a:solidFill>
                  <a:schemeClr val="hlink"/>
                </a:solidFill>
                <a:latin typeface="Arial" charset="0"/>
              </a:rPr>
              <a:t>Maxillo Facial </a:t>
            </a:r>
          </a:p>
          <a:p>
            <a:pPr algn="ctr"/>
            <a:r>
              <a:rPr lang="en-US" sz="1400" b="1" i="1">
                <a:solidFill>
                  <a:schemeClr val="hlink"/>
                </a:solidFill>
                <a:latin typeface="Arial" charset="0"/>
              </a:rPr>
              <a:t>Surgery Simulation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590675" y="4005263"/>
            <a:ext cx="938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5427663" y="3217863"/>
            <a:ext cx="1008062" cy="1584325"/>
            <a:chOff x="3419" y="1724"/>
            <a:chExt cx="635" cy="998"/>
          </a:xfrm>
        </p:grpSpPr>
        <p:sp>
          <p:nvSpPr>
            <p:cNvPr id="157713" name="Oval 17"/>
            <p:cNvSpPr>
              <a:spLocks noChangeArrowheads="1"/>
            </p:cNvSpPr>
            <p:nvPr/>
          </p:nvSpPr>
          <p:spPr bwMode="auto">
            <a:xfrm>
              <a:off x="3419" y="1724"/>
              <a:ext cx="635" cy="99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de-DE" sz="1800">
                <a:latin typeface="Arial" charset="0"/>
              </a:endParaRPr>
            </a:p>
          </p:txBody>
        </p:sp>
        <p:sp>
          <p:nvSpPr>
            <p:cNvPr id="157714" name="Oval 18"/>
            <p:cNvSpPr>
              <a:spLocks noChangeArrowheads="1"/>
            </p:cNvSpPr>
            <p:nvPr/>
          </p:nvSpPr>
          <p:spPr bwMode="auto">
            <a:xfrm>
              <a:off x="3719" y="204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715" name="Oval 19"/>
            <p:cNvSpPr>
              <a:spLocks noChangeArrowheads="1"/>
            </p:cNvSpPr>
            <p:nvPr/>
          </p:nvSpPr>
          <p:spPr bwMode="auto">
            <a:xfrm>
              <a:off x="3719" y="222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716" name="Oval 20"/>
            <p:cNvSpPr>
              <a:spLocks noChangeArrowheads="1"/>
            </p:cNvSpPr>
            <p:nvPr/>
          </p:nvSpPr>
          <p:spPr bwMode="auto">
            <a:xfrm>
              <a:off x="3719" y="240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717" name="Oval 21"/>
            <p:cNvSpPr>
              <a:spLocks noChangeArrowheads="1"/>
            </p:cNvSpPr>
            <p:nvPr/>
          </p:nvSpPr>
          <p:spPr bwMode="auto">
            <a:xfrm>
              <a:off x="3538" y="23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718" name="Oval 22"/>
            <p:cNvSpPr>
              <a:spLocks noChangeArrowheads="1"/>
            </p:cNvSpPr>
            <p:nvPr/>
          </p:nvSpPr>
          <p:spPr bwMode="auto">
            <a:xfrm>
              <a:off x="3901" y="204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cxnSp>
          <p:nvCxnSpPr>
            <p:cNvPr id="6190" name="AutoShape 23"/>
            <p:cNvCxnSpPr>
              <a:cxnSpLocks noChangeShapeType="1"/>
              <a:stCxn id="157718" idx="2"/>
              <a:endCxn id="157714" idx="6"/>
            </p:cNvCxnSpPr>
            <p:nvPr/>
          </p:nvCxnSpPr>
          <p:spPr bwMode="auto">
            <a:xfrm rot="10800000">
              <a:off x="3810" y="2088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91" name="AutoShape 24"/>
            <p:cNvCxnSpPr>
              <a:cxnSpLocks noChangeShapeType="1"/>
              <a:stCxn id="157718" idx="4"/>
              <a:endCxn id="157715" idx="7"/>
            </p:cNvCxnSpPr>
            <p:nvPr/>
          </p:nvCxnSpPr>
          <p:spPr bwMode="auto">
            <a:xfrm rot="5400000">
              <a:off x="3820" y="2110"/>
              <a:ext cx="103" cy="150"/>
            </a:xfrm>
            <a:prstGeom prst="curvedConnector3">
              <a:avLst>
                <a:gd name="adj1" fmla="val 4369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92" name="AutoShape 25"/>
            <p:cNvCxnSpPr>
              <a:cxnSpLocks noChangeShapeType="1"/>
              <a:stCxn id="157714" idx="3"/>
              <a:endCxn id="157717" idx="0"/>
            </p:cNvCxnSpPr>
            <p:nvPr/>
          </p:nvCxnSpPr>
          <p:spPr bwMode="auto">
            <a:xfrm rot="5400000">
              <a:off x="3561" y="2143"/>
              <a:ext cx="194" cy="148"/>
            </a:xfrm>
            <a:prstGeom prst="curvedConnector3">
              <a:avLst>
                <a:gd name="adj1" fmla="val 530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93" name="AutoShape 26"/>
            <p:cNvCxnSpPr>
              <a:cxnSpLocks noChangeShapeType="1"/>
              <a:stCxn id="157715" idx="4"/>
              <a:endCxn id="157716" idx="0"/>
            </p:cNvCxnSpPr>
            <p:nvPr/>
          </p:nvCxnSpPr>
          <p:spPr bwMode="auto">
            <a:xfrm rot="5400000">
              <a:off x="3719" y="2360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7723" name="Oval 27"/>
            <p:cNvSpPr>
              <a:spLocks noChangeArrowheads="1"/>
            </p:cNvSpPr>
            <p:nvPr/>
          </p:nvSpPr>
          <p:spPr bwMode="auto">
            <a:xfrm>
              <a:off x="3538" y="249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cxnSp>
          <p:nvCxnSpPr>
            <p:cNvPr id="6195" name="AutoShape 28"/>
            <p:cNvCxnSpPr>
              <a:cxnSpLocks noChangeShapeType="1"/>
              <a:stCxn id="157716" idx="3"/>
              <a:endCxn id="157723" idx="7"/>
            </p:cNvCxnSpPr>
            <p:nvPr/>
          </p:nvCxnSpPr>
          <p:spPr bwMode="auto">
            <a:xfrm rot="5400000">
              <a:off x="3661" y="2438"/>
              <a:ext cx="25" cy="116"/>
            </a:xfrm>
            <a:prstGeom prst="curvedConnector5">
              <a:avLst>
                <a:gd name="adj1" fmla="val 59995"/>
                <a:gd name="adj2" fmla="val 50000"/>
                <a:gd name="adj3" fmla="val 55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96" name="AutoShape 29"/>
            <p:cNvCxnSpPr>
              <a:cxnSpLocks noChangeShapeType="1"/>
              <a:stCxn id="157717" idx="4"/>
              <a:endCxn id="157723" idx="0"/>
            </p:cNvCxnSpPr>
            <p:nvPr/>
          </p:nvCxnSpPr>
          <p:spPr bwMode="auto">
            <a:xfrm rot="5400000">
              <a:off x="3539" y="2450"/>
              <a:ext cx="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97" name="AutoShape 30"/>
            <p:cNvCxnSpPr>
              <a:cxnSpLocks noChangeShapeType="1"/>
              <a:stCxn id="157715" idx="2"/>
              <a:endCxn id="157717" idx="6"/>
            </p:cNvCxnSpPr>
            <p:nvPr/>
          </p:nvCxnSpPr>
          <p:spPr bwMode="auto">
            <a:xfrm rot="10800000" flipV="1">
              <a:off x="3629" y="2269"/>
              <a:ext cx="90" cy="9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198" name="Text Box 31"/>
            <p:cNvSpPr txBox="1">
              <a:spLocks noChangeArrowheads="1"/>
            </p:cNvSpPr>
            <p:nvPr/>
          </p:nvSpPr>
          <p:spPr bwMode="auto">
            <a:xfrm>
              <a:off x="3453" y="1842"/>
              <a:ext cx="5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latin typeface="Arial" charset="0"/>
                </a:rPr>
                <a:t>Workflow</a:t>
              </a:r>
            </a:p>
          </p:txBody>
        </p:sp>
      </p:grpSp>
      <p:sp>
        <p:nvSpPr>
          <p:cNvPr id="157728" name="Text Box 32"/>
          <p:cNvSpPr txBox="1">
            <a:spLocks noChangeArrowheads="1"/>
          </p:cNvSpPr>
          <p:nvPr/>
        </p:nvSpPr>
        <p:spPr bwMode="auto">
          <a:xfrm>
            <a:off x="539750" y="1344613"/>
            <a:ext cx="2879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Arial" charset="0"/>
              </a:rPr>
              <a:t>I can pay up to </a:t>
            </a:r>
            <a:r>
              <a:rPr lang="en-US" sz="1600" b="1" i="1">
                <a:solidFill>
                  <a:schemeClr val="tx2"/>
                </a:solidFill>
                <a:latin typeface="Arial" charset="0"/>
              </a:rPr>
              <a:t>100 €</a:t>
            </a:r>
            <a:r>
              <a:rPr lang="en-US" sz="1600" i="1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sz="1600">
                <a:solidFill>
                  <a:schemeClr val="tx2"/>
                </a:solidFill>
                <a:latin typeface="Arial" charset="0"/>
              </a:rPr>
              <a:t>I can start simulation</a:t>
            </a:r>
            <a:r>
              <a:rPr lang="en-US" sz="1600" i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600" b="1" i="1">
                <a:solidFill>
                  <a:schemeClr val="tx2"/>
                </a:solidFill>
                <a:latin typeface="Arial" charset="0"/>
              </a:rPr>
              <a:t>today 5 p.m.,</a:t>
            </a:r>
            <a:r>
              <a:rPr lang="en-US" sz="1600" i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600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US" sz="1600" i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600">
                <a:solidFill>
                  <a:schemeClr val="tx2"/>
                </a:solidFill>
                <a:latin typeface="Arial" charset="0"/>
              </a:rPr>
              <a:t>need results </a:t>
            </a:r>
            <a:r>
              <a:rPr lang="en-US" sz="1600" b="1" i="1">
                <a:solidFill>
                  <a:schemeClr val="tx2"/>
                </a:solidFill>
                <a:latin typeface="Arial" charset="0"/>
              </a:rPr>
              <a:t>tomorrow 10 a.m.</a:t>
            </a:r>
            <a:r>
              <a:rPr lang="en-US" sz="1600" i="1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sz="1600">
                <a:latin typeface="Arial" charset="0"/>
              </a:rPr>
              <a:t>don‘t bother me with details</a:t>
            </a:r>
            <a:r>
              <a:rPr lang="en-US" sz="1600"/>
              <a:t>…</a:t>
            </a:r>
          </a:p>
        </p:txBody>
      </p:sp>
      <p:cxnSp>
        <p:nvCxnSpPr>
          <p:cNvPr id="6162" name="AutoShape 33"/>
          <p:cNvCxnSpPr>
            <a:cxnSpLocks noChangeShapeType="1"/>
            <a:stCxn id="157713" idx="6"/>
            <a:endCxn id="157704" idx="2"/>
          </p:cNvCxnSpPr>
          <p:nvPr/>
        </p:nvCxnSpPr>
        <p:spPr bwMode="auto">
          <a:xfrm flipV="1">
            <a:off x="6435725" y="3540125"/>
            <a:ext cx="1592263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3" name="AutoShape 34"/>
          <p:cNvCxnSpPr>
            <a:cxnSpLocks noChangeShapeType="1"/>
            <a:stCxn id="157713" idx="6"/>
            <a:endCxn id="157705" idx="2"/>
          </p:cNvCxnSpPr>
          <p:nvPr/>
        </p:nvCxnSpPr>
        <p:spPr bwMode="auto">
          <a:xfrm>
            <a:off x="6435725" y="4010025"/>
            <a:ext cx="1592263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4" name="AutoShape 35"/>
          <p:cNvCxnSpPr>
            <a:cxnSpLocks noChangeShapeType="1"/>
            <a:stCxn id="157713" idx="6"/>
            <a:endCxn id="157706" idx="2"/>
          </p:cNvCxnSpPr>
          <p:nvPr/>
        </p:nvCxnSpPr>
        <p:spPr bwMode="auto">
          <a:xfrm>
            <a:off x="6435725" y="4010025"/>
            <a:ext cx="1592263" cy="969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5" name="AutoShape 36"/>
          <p:cNvCxnSpPr>
            <a:cxnSpLocks noChangeShapeType="1"/>
            <a:endCxn id="157713" idx="2"/>
          </p:cNvCxnSpPr>
          <p:nvPr/>
        </p:nvCxnSpPr>
        <p:spPr bwMode="auto">
          <a:xfrm flipV="1">
            <a:off x="4824413" y="4010025"/>
            <a:ext cx="603250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66" name="Text Box 37"/>
          <p:cNvSpPr txBox="1">
            <a:spLocks noChangeArrowheads="1"/>
          </p:cNvSpPr>
          <p:nvPr/>
        </p:nvSpPr>
        <p:spPr bwMode="auto">
          <a:xfrm>
            <a:off x="7772400" y="6172200"/>
            <a:ext cx="96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Services</a:t>
            </a:r>
          </a:p>
        </p:txBody>
      </p:sp>
      <p:pic>
        <p:nvPicPr>
          <p:cNvPr id="6167" name="Picture 38" descr="maxillo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1709738"/>
            <a:ext cx="2052638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Text Box 39"/>
          <p:cNvSpPr txBox="1">
            <a:spLocks noChangeArrowheads="1"/>
          </p:cNvSpPr>
          <p:nvPr/>
        </p:nvSpPr>
        <p:spPr bwMode="auto">
          <a:xfrm>
            <a:off x="2484438" y="5157788"/>
            <a:ext cx="259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Arial" charset="0"/>
              </a:rPr>
              <a:t>Client</a:t>
            </a:r>
          </a:p>
        </p:txBody>
      </p:sp>
      <p:sp>
        <p:nvSpPr>
          <p:cNvPr id="6169" name="Text Box 40"/>
          <p:cNvSpPr txBox="1">
            <a:spLocks noChangeArrowheads="1"/>
          </p:cNvSpPr>
          <p:nvPr/>
        </p:nvSpPr>
        <p:spPr bwMode="auto">
          <a:xfrm>
            <a:off x="479425" y="4868863"/>
            <a:ext cx="1060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Medical</a:t>
            </a:r>
          </a:p>
          <a:p>
            <a:pPr algn="ctr"/>
            <a:r>
              <a:rPr lang="en-US" sz="1400">
                <a:latin typeface="Arial" charset="0"/>
              </a:rPr>
              <a:t>practitioner</a:t>
            </a:r>
          </a:p>
        </p:txBody>
      </p:sp>
      <p:sp>
        <p:nvSpPr>
          <p:cNvPr id="6170" name="Text Box 41"/>
          <p:cNvSpPr txBox="1">
            <a:spLocks noChangeArrowheads="1"/>
          </p:cNvSpPr>
          <p:nvPr/>
        </p:nvSpPr>
        <p:spPr bwMode="auto">
          <a:xfrm>
            <a:off x="0" y="5321300"/>
            <a:ext cx="43396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 charset="0"/>
              </a:rPr>
              <a:t>Why workflow?</a:t>
            </a:r>
          </a:p>
          <a:p>
            <a:pPr>
              <a:buFontTx/>
              <a:buChar char="•"/>
            </a:pPr>
            <a:r>
              <a:rPr lang="en-US" sz="1600" dirty="0">
                <a:latin typeface="Arial" charset="0"/>
              </a:rPr>
              <a:t> Automation of processes </a:t>
            </a:r>
          </a:p>
          <a:p>
            <a:pPr>
              <a:buFontTx/>
              <a:buChar char="•"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Reusability, intuitive, </a:t>
            </a:r>
            <a:r>
              <a:rPr lang="en-US" sz="1600" dirty="0">
                <a:latin typeface="Arial" charset="0"/>
              </a:rPr>
              <a:t>and high-level modeling</a:t>
            </a:r>
          </a:p>
          <a:p>
            <a:pPr>
              <a:buFontTx/>
              <a:buChar char="•"/>
            </a:pPr>
            <a:endParaRPr lang="en-US" sz="1600" dirty="0">
              <a:latin typeface="Arial" charset="0"/>
            </a:endParaRPr>
          </a:p>
        </p:txBody>
      </p:sp>
      <p:sp>
        <p:nvSpPr>
          <p:cNvPr id="6171" name="Text Box 42"/>
          <p:cNvSpPr txBox="1">
            <a:spLocks noChangeArrowheads="1"/>
          </p:cNvSpPr>
          <p:nvPr/>
        </p:nvSpPr>
        <p:spPr bwMode="auto">
          <a:xfrm>
            <a:off x="7727950" y="239713"/>
            <a:ext cx="1435100" cy="73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chemeClr val="hlink"/>
                </a:solidFill>
                <a:latin typeface="Arial" charset="0"/>
              </a:rPr>
              <a:t>Radiosurgery: </a:t>
            </a:r>
          </a:p>
          <a:p>
            <a:r>
              <a:rPr lang="en-US" sz="1400" b="1" i="1">
                <a:solidFill>
                  <a:schemeClr val="hlink"/>
                </a:solidFill>
                <a:latin typeface="Arial" charset="0"/>
              </a:rPr>
              <a:t>Neurosurgery</a:t>
            </a:r>
          </a:p>
          <a:p>
            <a:r>
              <a:rPr lang="en-US" sz="1400" b="1" i="1">
                <a:solidFill>
                  <a:schemeClr val="hlink"/>
                </a:solidFill>
                <a:latin typeface="Arial" charset="0"/>
              </a:rPr>
              <a:t> support</a:t>
            </a:r>
          </a:p>
        </p:txBody>
      </p:sp>
      <p:sp>
        <p:nvSpPr>
          <p:cNvPr id="6172" name="Text Box 43"/>
          <p:cNvSpPr txBox="1">
            <a:spLocks noChangeArrowheads="1"/>
          </p:cNvSpPr>
          <p:nvPr/>
        </p:nvSpPr>
        <p:spPr bwMode="auto">
          <a:xfrm>
            <a:off x="7753350" y="2565400"/>
            <a:ext cx="1333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chemeClr val="hlink"/>
                </a:solidFill>
                <a:latin typeface="Arial" charset="0"/>
              </a:rPr>
              <a:t>Inhaled drug </a:t>
            </a:r>
          </a:p>
          <a:p>
            <a:r>
              <a:rPr lang="en-US" sz="1400" b="1" i="1">
                <a:solidFill>
                  <a:schemeClr val="hlink"/>
                </a:solidFill>
                <a:latin typeface="Arial" charset="0"/>
              </a:rPr>
              <a:t>delivery </a:t>
            </a:r>
          </a:p>
          <a:p>
            <a:r>
              <a:rPr lang="en-US" sz="1400" b="1" i="1">
                <a:solidFill>
                  <a:schemeClr val="hlink"/>
                </a:solidFill>
                <a:latin typeface="Arial" charset="0"/>
              </a:rPr>
              <a:t>simulation</a:t>
            </a:r>
          </a:p>
        </p:txBody>
      </p:sp>
      <p:sp>
        <p:nvSpPr>
          <p:cNvPr id="157742" name="Line 46"/>
          <p:cNvSpPr>
            <a:spLocks noChangeShapeType="1"/>
          </p:cNvSpPr>
          <p:nvPr/>
        </p:nvSpPr>
        <p:spPr bwMode="auto">
          <a:xfrm>
            <a:off x="1835150" y="3429000"/>
            <a:ext cx="511333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43" name="Line 47"/>
          <p:cNvSpPr>
            <a:spLocks noChangeShapeType="1"/>
          </p:cNvSpPr>
          <p:nvPr/>
        </p:nvSpPr>
        <p:spPr bwMode="auto">
          <a:xfrm flipH="1">
            <a:off x="1835150" y="4581525"/>
            <a:ext cx="496887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44" name="Text Box 48"/>
          <p:cNvSpPr txBox="1">
            <a:spLocks noChangeArrowheads="1"/>
          </p:cNvSpPr>
          <p:nvPr/>
        </p:nvSpPr>
        <p:spPr bwMode="auto">
          <a:xfrm>
            <a:off x="3419475" y="2852738"/>
            <a:ext cx="1539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C832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Meta data</a:t>
            </a:r>
          </a:p>
        </p:txBody>
      </p:sp>
      <p:sp>
        <p:nvSpPr>
          <p:cNvPr id="157745" name="Text Box 49"/>
          <p:cNvSpPr txBox="1">
            <a:spLocks noChangeArrowheads="1"/>
          </p:cNvSpPr>
          <p:nvPr/>
        </p:nvSpPr>
        <p:spPr bwMode="auto">
          <a:xfrm>
            <a:off x="2827338" y="4724400"/>
            <a:ext cx="27527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Guarantees (QoS)</a:t>
            </a:r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 flipV="1">
            <a:off x="2209800" y="5638800"/>
            <a:ext cx="2743200" cy="1219200"/>
          </a:xfrm>
          <a:prstGeom prst="wedgeRoundRectCallout">
            <a:avLst>
              <a:gd name="adj1" fmla="val -15093"/>
              <a:gd name="adj2" fmla="val 9030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2209800" y="5715000"/>
            <a:ext cx="2743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</a:rPr>
              <a:t>I am running </a:t>
            </a:r>
            <a:r>
              <a:rPr lang="en-US" sz="1600" b="1" i="1">
                <a:latin typeface="Arial" charset="0"/>
              </a:rPr>
              <a:t>Alternate Offers Negotiation</a:t>
            </a:r>
            <a:r>
              <a:rPr lang="en-US" sz="1600">
                <a:latin typeface="Arial" charset="0"/>
              </a:rPr>
              <a:t>, need </a:t>
            </a:r>
            <a:r>
              <a:rPr lang="en-US" sz="1600" b="1" i="1">
                <a:latin typeface="Arial" charset="0"/>
              </a:rPr>
              <a:t>GSI</a:t>
            </a:r>
            <a:r>
              <a:rPr lang="en-US" sz="1600">
                <a:latin typeface="Arial" charset="0"/>
              </a:rPr>
              <a:t>, and understand </a:t>
            </a:r>
            <a:r>
              <a:rPr lang="en-US" sz="1600" b="1" i="1">
                <a:latin typeface="Arial" charset="0"/>
              </a:rPr>
              <a:t>WSLA</a:t>
            </a:r>
            <a:r>
              <a:rPr lang="en-US" sz="1600">
                <a:latin typeface="Arial" charset="0"/>
              </a:rPr>
              <a:t> …</a:t>
            </a:r>
          </a:p>
        </p:txBody>
      </p:sp>
      <p:sp>
        <p:nvSpPr>
          <p:cNvPr id="53" name="AutoShape 3"/>
          <p:cNvSpPr>
            <a:spLocks noChangeArrowheads="1"/>
          </p:cNvSpPr>
          <p:nvPr/>
        </p:nvSpPr>
        <p:spPr bwMode="auto">
          <a:xfrm flipV="1">
            <a:off x="6400800" y="4343400"/>
            <a:ext cx="2619375" cy="1066800"/>
          </a:xfrm>
          <a:prstGeom prst="wedgeRoundRectCallout">
            <a:avLst>
              <a:gd name="adj1" fmla="val 24588"/>
              <a:gd name="adj2" fmla="val 10761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6477000" y="4343400"/>
            <a:ext cx="251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</a:rPr>
              <a:t>I am running </a:t>
            </a:r>
            <a:r>
              <a:rPr lang="en-US" sz="1600" b="1" i="1">
                <a:latin typeface="Arial" charset="0"/>
              </a:rPr>
              <a:t>Dutch Auction</a:t>
            </a:r>
            <a:r>
              <a:rPr lang="en-US" sz="1600">
                <a:latin typeface="Arial" charset="0"/>
              </a:rPr>
              <a:t>, need </a:t>
            </a:r>
            <a:r>
              <a:rPr lang="en-US" sz="1600" b="1" i="1">
                <a:latin typeface="Arial" charset="0"/>
              </a:rPr>
              <a:t>WS-Security</a:t>
            </a:r>
            <a:r>
              <a:rPr lang="en-US" sz="1600">
                <a:latin typeface="Arial" charset="0"/>
              </a:rPr>
              <a:t>, and understand </a:t>
            </a:r>
            <a:r>
              <a:rPr lang="en-US" sz="1600" b="1" i="1">
                <a:latin typeface="Arial" charset="0"/>
              </a:rPr>
              <a:t>WS-Agreement</a:t>
            </a:r>
            <a:r>
              <a:rPr lang="en-US" sz="1600">
                <a:latin typeface="Arial" charset="0"/>
              </a:rPr>
              <a:t> …</a:t>
            </a:r>
          </a:p>
        </p:txBody>
      </p:sp>
      <p:sp>
        <p:nvSpPr>
          <p:cNvPr id="59" name="Cloud 58"/>
          <p:cNvSpPr>
            <a:spLocks noChangeArrowheads="1"/>
          </p:cNvSpPr>
          <p:nvPr/>
        </p:nvSpPr>
        <p:spPr bwMode="auto">
          <a:xfrm>
            <a:off x="1524000" y="2286000"/>
            <a:ext cx="5562600" cy="3276600"/>
          </a:xfrm>
          <a:custGeom>
            <a:avLst/>
            <a:gdLst>
              <a:gd name="T0" fmla="*/ 5557965 w 43200"/>
              <a:gd name="T1" fmla="*/ 1638300 h 43200"/>
              <a:gd name="T2" fmla="*/ 2781300 w 43200"/>
              <a:gd name="T3" fmla="*/ 3273111 h 43200"/>
              <a:gd name="T4" fmla="*/ 17254 w 43200"/>
              <a:gd name="T5" fmla="*/ 1638300 h 43200"/>
              <a:gd name="T6" fmla="*/ 2781300 w 43200"/>
              <a:gd name="T7" fmla="*/ 187343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" name="Explosion 1 54"/>
          <p:cNvSpPr>
            <a:spLocks noChangeArrowheads="1"/>
          </p:cNvSpPr>
          <p:nvPr/>
        </p:nvSpPr>
        <p:spPr bwMode="auto">
          <a:xfrm>
            <a:off x="2514600" y="2438400"/>
            <a:ext cx="3581400" cy="30480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200400" y="3657600"/>
            <a:ext cx="2544763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Arial" charset="0"/>
              </a:rPr>
              <a:t>Find matching service</a:t>
            </a:r>
          </a:p>
          <a:p>
            <a:r>
              <a:rPr lang="en-US" sz="1800" dirty="0">
                <a:latin typeface="Arial" charset="0"/>
              </a:rPr>
              <a:t>provider and consumer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nimBg="1"/>
      <p:bldP spid="157728" grpId="0"/>
      <p:bldP spid="157742" grpId="0" animBg="1"/>
      <p:bldP spid="157743" grpId="0" animBg="1"/>
      <p:bldP spid="157744" grpId="0" animBg="1"/>
      <p:bldP spid="157745" grpId="0" animBg="1"/>
      <p:bldP spid="50" grpId="0" animBg="1"/>
      <p:bldP spid="50" grpId="1" animBg="1"/>
      <p:bldP spid="51" grpId="0"/>
      <p:bldP spid="51" grpId="1"/>
      <p:bldP spid="53" grpId="0" animBg="1"/>
      <p:bldP spid="53" grpId="1" animBg="1"/>
      <p:bldP spid="54" grpId="0"/>
      <p:bldP spid="54" grpId="1"/>
      <p:bldP spid="59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990600"/>
          <a:ext cx="7162800" cy="6524625"/>
        </p:xfrm>
        <a:graphic>
          <a:graphicData uri="http://schemas.openxmlformats.org/presentationml/2006/ole">
            <p:oleObj spid="_x0000_s1026" name="Document" r:id="rId3" imgW="4699000" imgH="4279900" progId="Word.Document.12">
              <p:link updateAutomatic="1"/>
            </p:oleObj>
          </a:graphicData>
        </a:graphic>
      </p:graphicFrame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390525" y="-85725"/>
            <a:ext cx="8229600" cy="1143000"/>
          </a:xfrm>
        </p:spPr>
        <p:txBody>
          <a:bodyPr/>
          <a:lstStyle/>
          <a:p>
            <a:r>
              <a:rPr lang="en-US" dirty="0"/>
              <a:t>Cloud Computing:</a:t>
            </a:r>
            <a:r>
              <a:rPr lang="en-US" dirty="0" smtClean="0"/>
              <a:t> Relation </a:t>
            </a:r>
            <a:r>
              <a:rPr lang="en-US" dirty="0"/>
              <a:t>to Meta Negotiations &amp; SLA Mappings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943600" y="1524000"/>
            <a:ext cx="3200400" cy="3951288"/>
          </a:xfrm>
        </p:spPr>
        <p:txBody>
          <a:bodyPr/>
          <a:lstStyle/>
          <a:p>
            <a:r>
              <a:rPr lang="en-US" sz="1800" dirty="0"/>
              <a:t>Services are configured on demand, </a:t>
            </a:r>
            <a:r>
              <a:rPr lang="en-US" sz="1800" dirty="0" smtClean="0"/>
              <a:t>reconfigured</a:t>
            </a:r>
          </a:p>
          <a:p>
            <a:r>
              <a:rPr lang="en-US" sz="1800" dirty="0"/>
              <a:t>Self-* characteristics</a:t>
            </a:r>
          </a:p>
          <a:p>
            <a:r>
              <a:rPr lang="en-US" sz="1800" dirty="0"/>
              <a:t>Automatic SLA</a:t>
            </a:r>
            <a:r>
              <a:rPr lang="en-US" sz="1800" dirty="0" smtClean="0"/>
              <a:t> management</a:t>
            </a:r>
          </a:p>
          <a:p>
            <a:r>
              <a:rPr lang="en-US" sz="1800" dirty="0" smtClean="0"/>
              <a:t>Self-governance</a:t>
            </a:r>
          </a:p>
          <a:p>
            <a:r>
              <a:rPr lang="en-US" sz="1800" dirty="0" smtClean="0"/>
              <a:t>…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Connector 5"/>
          <p:cNvSpPr>
            <a:spLocks noChangeArrowheads="1"/>
          </p:cNvSpPr>
          <p:nvPr/>
        </p:nvSpPr>
        <p:spPr bwMode="auto">
          <a:xfrm>
            <a:off x="2573338" y="4445000"/>
            <a:ext cx="228600" cy="228600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Connector 7"/>
          <p:cNvSpPr>
            <a:spLocks noChangeArrowheads="1"/>
          </p:cNvSpPr>
          <p:nvPr/>
        </p:nvSpPr>
        <p:spPr bwMode="auto">
          <a:xfrm>
            <a:off x="2997200" y="4452938"/>
            <a:ext cx="228600" cy="228600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3505200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</a:rPr>
              <a:t>Services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838200" y="3886200"/>
            <a:ext cx="1719263" cy="652463"/>
          </a:xfrm>
          <a:prstGeom prst="line">
            <a:avLst/>
          </a:prstGeom>
          <a:noFill/>
          <a:ln w="25400">
            <a:solidFill>
              <a:srgbClr val="6666FF"/>
            </a:solidFill>
            <a:round/>
            <a:headEnd/>
            <a:tailEnd type="triangle" w="lg" len="med"/>
          </a:ln>
          <a:effectLst>
            <a:outerShdw dist="20000" dir="5699979" rotWithShape="0">
              <a:srgbClr val="808080">
                <a:alpha val="84000"/>
              </a:srgbClr>
            </a:outerShdw>
          </a:effectLst>
        </p:spPr>
      </p:cxnSp>
      <p:sp>
        <p:nvSpPr>
          <p:cNvPr id="1033" name="TextBox 15"/>
          <p:cNvSpPr txBox="1">
            <a:spLocks noChangeArrowheads="1"/>
          </p:cNvSpPr>
          <p:nvPr/>
        </p:nvSpPr>
        <p:spPr bwMode="auto">
          <a:xfrm>
            <a:off x="0" y="6334125"/>
            <a:ext cx="255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90"/>
                </a:solidFill>
                <a:latin typeface="Arial" charset="0"/>
              </a:rPr>
              <a:t>“Buyya, Yeo, </a:t>
            </a:r>
          </a:p>
          <a:p>
            <a:r>
              <a:rPr lang="en-US" sz="1400">
                <a:solidFill>
                  <a:srgbClr val="000090"/>
                </a:solidFill>
                <a:latin typeface="Arial" charset="0"/>
              </a:rPr>
              <a:t>Venugopal, Broberg, Brandic”</a:t>
            </a:r>
          </a:p>
        </p:txBody>
      </p:sp>
      <p:sp>
        <p:nvSpPr>
          <p:cNvPr id="11" name="Explosion 1 10"/>
          <p:cNvSpPr>
            <a:spLocks noChangeArrowheads="1"/>
          </p:cNvSpPr>
          <p:nvPr/>
        </p:nvSpPr>
        <p:spPr bwMode="auto">
          <a:xfrm>
            <a:off x="3000375" y="857250"/>
            <a:ext cx="2000250" cy="1785938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r>
              <a:rPr lang="de-AT" sz="1200" b="1">
                <a:latin typeface="TUSans" charset="0"/>
              </a:rPr>
              <a:t>Meta-Negotiations &amp; SLA Mappings</a:t>
            </a:r>
            <a:endParaRPr lang="de-DE" sz="1200" b="1">
              <a:latin typeface="TUSans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71625" y="1500188"/>
            <a:ext cx="1301750" cy="338137"/>
          </a:xfrm>
          <a:prstGeom prst="rect">
            <a:avLst/>
          </a:prstGeom>
          <a:solidFill>
            <a:schemeClr val="bg1"/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AT" sz="1600">
                <a:latin typeface="TUSans" charset="0"/>
              </a:rPr>
              <a:t>Case Study:</a:t>
            </a:r>
            <a:endParaRPr lang="de-DE" sz="1600">
              <a:latin typeface="TU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6" grpId="0" animBg="1"/>
      <p:bldP spid="8" grpId="0" animBg="1"/>
      <p:bldP spid="9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Demonstration of MN &amp; SLA mappings using a Grid workflow case study</a:t>
            </a:r>
          </a:p>
          <a:p>
            <a:r>
              <a:rPr lang="en-US" dirty="0" smtClean="0"/>
              <a:t>Definition of MN documents</a:t>
            </a:r>
          </a:p>
          <a:p>
            <a:r>
              <a:rPr lang="en-US" dirty="0" smtClean="0"/>
              <a:t>Presentation </a:t>
            </a:r>
            <a:r>
              <a:rPr lang="en-US" dirty="0" smtClean="0"/>
              <a:t>of MN scenarios</a:t>
            </a:r>
          </a:p>
          <a:p>
            <a:r>
              <a:rPr lang="en-US" dirty="0" smtClean="0"/>
              <a:t>Presentation of SLA mapping strategies</a:t>
            </a:r>
          </a:p>
          <a:p>
            <a:r>
              <a:rPr lang="en-US" dirty="0" smtClean="0"/>
              <a:t>MN &amp; SLA mapping architecture based on </a:t>
            </a:r>
            <a:r>
              <a:rPr lang="en-US" dirty="0" err="1" smtClean="0"/>
              <a:t>Gridbus</a:t>
            </a:r>
            <a:r>
              <a:rPr lang="en-US" dirty="0" smtClean="0"/>
              <a:t> and ANEKA</a:t>
            </a:r>
          </a:p>
          <a:p>
            <a:r>
              <a:rPr lang="en-US" dirty="0" smtClean="0"/>
              <a:t>Integration of MN &amp; SLA mapping middleware into existing WF management tool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999E-2202-A745-8DDD-D6C0BF40B9E6}" type="slidenum">
              <a:rPr lang="de-AT" smtClean="0"/>
              <a:pPr/>
              <a:t>4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Case Study: MFSS</a:t>
            </a:r>
            <a:endParaRPr lang="de-DE"/>
          </a:p>
        </p:txBody>
      </p:sp>
      <p:sp>
        <p:nvSpPr>
          <p:cNvPr id="717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9E3797-B279-2849-AB4E-7708EDD8C141}" type="slidenum">
              <a:rPr lang="de-AT"/>
              <a:pPr/>
              <a:t>5</a:t>
            </a:fld>
            <a:endParaRPr lang="de-AT"/>
          </a:p>
        </p:txBody>
      </p:sp>
      <p:pic>
        <p:nvPicPr>
          <p:cNvPr id="7173" name="Inhaltsplatzhalter 9" descr="image2.tif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4116388" cy="4824413"/>
          </a:xfrm>
        </p:spPr>
      </p:pic>
      <p:sp>
        <p:nvSpPr>
          <p:cNvPr id="15" name="Flussdiagramm: Karte 14"/>
          <p:cNvSpPr>
            <a:spLocks noChangeArrowheads="1"/>
          </p:cNvSpPr>
          <p:nvPr/>
        </p:nvSpPr>
        <p:spPr bwMode="auto">
          <a:xfrm>
            <a:off x="2406650" y="2160588"/>
            <a:ext cx="1214438" cy="1214437"/>
          </a:xfrm>
          <a:prstGeom prst="flowChartPunchedCar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pPr marL="342900" indent="-342900"/>
            <a:endParaRPr lang="de-AT" sz="1400">
              <a:latin typeface="Arial" charset="0"/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2406650" y="2160588"/>
            <a:ext cx="1214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endParaRPr lang="de-AT" sz="1200">
              <a:latin typeface="Arial" charset="0"/>
            </a:endParaRPr>
          </a:p>
          <a:p>
            <a:pPr marL="342900" indent="-342900"/>
            <a:r>
              <a:rPr lang="de-AT" sz="1000">
                <a:latin typeface="Arial" charset="0"/>
              </a:rPr>
              <a:t>a) Mapping:</a:t>
            </a:r>
            <a:r>
              <a:rPr lang="de-DE" sz="1000">
                <a:latin typeface="Arial" charset="0"/>
              </a:rPr>
              <a:t> </a:t>
            </a:r>
          </a:p>
          <a:p>
            <a:pPr marL="342900" indent="-342900"/>
            <a:r>
              <a:rPr lang="de-DE" sz="1000" b="1">
                <a:latin typeface="Arial" charset="0"/>
              </a:rPr>
              <a:t>   „price“ to </a:t>
            </a:r>
          </a:p>
          <a:p>
            <a:pPr marL="342900" indent="-342900"/>
            <a:r>
              <a:rPr lang="de-DE" sz="1000" b="1">
                <a:latin typeface="Arial" charset="0"/>
              </a:rPr>
              <a:t>   „usage price“</a:t>
            </a:r>
          </a:p>
          <a:p>
            <a:pPr marL="342900" indent="-342900"/>
            <a:endParaRPr lang="de-DE" sz="1000">
              <a:latin typeface="Arial" charset="0"/>
            </a:endParaRPr>
          </a:p>
          <a:p>
            <a:pPr marL="342900" indent="-342900"/>
            <a:r>
              <a:rPr lang="de-AT" sz="1000">
                <a:latin typeface="Arial" charset="0"/>
              </a:rPr>
              <a:t>b) Mapping: </a:t>
            </a:r>
          </a:p>
          <a:p>
            <a:pPr marL="342900" indent="-342900"/>
            <a:r>
              <a:rPr lang="de-AT" sz="1000">
                <a:latin typeface="Arial" charset="0"/>
              </a:rPr>
              <a:t>    </a:t>
            </a:r>
            <a:r>
              <a:rPr lang="de-AT" sz="1000" b="1">
                <a:latin typeface="Arial" charset="0"/>
              </a:rPr>
              <a:t>$ to €</a:t>
            </a:r>
          </a:p>
        </p:txBody>
      </p:sp>
      <p:sp>
        <p:nvSpPr>
          <p:cNvPr id="17" name="Abgerundetes Rechteck 16"/>
          <p:cNvSpPr>
            <a:spLocks noChangeArrowheads="1"/>
          </p:cNvSpPr>
          <p:nvPr/>
        </p:nvSpPr>
        <p:spPr bwMode="auto">
          <a:xfrm>
            <a:off x="1082675" y="2841625"/>
            <a:ext cx="914400" cy="4286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18" name="Pfeil nach rechts 17"/>
          <p:cNvSpPr>
            <a:spLocks noChangeArrowheads="1"/>
          </p:cNvSpPr>
          <p:nvPr/>
        </p:nvSpPr>
        <p:spPr bwMode="auto">
          <a:xfrm rot="-1250493">
            <a:off x="1731963" y="2406650"/>
            <a:ext cx="642937" cy="341313"/>
          </a:xfrm>
          <a:prstGeom prst="rightArrow">
            <a:avLst>
              <a:gd name="adj1" fmla="val 50000"/>
              <a:gd name="adj2" fmla="val 50067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20" name="Flussdiagramm: Karte 19"/>
          <p:cNvSpPr>
            <a:spLocks noChangeArrowheads="1"/>
          </p:cNvSpPr>
          <p:nvPr/>
        </p:nvSpPr>
        <p:spPr bwMode="auto">
          <a:xfrm>
            <a:off x="192088" y="3875088"/>
            <a:ext cx="1571625" cy="1857375"/>
          </a:xfrm>
          <a:prstGeom prst="flowChartPunchedCar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214313" y="3857625"/>
            <a:ext cx="1571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endParaRPr lang="de-AT" sz="1200" dirty="0">
              <a:latin typeface="Arial" charset="0"/>
            </a:endParaRPr>
          </a:p>
          <a:p>
            <a:pPr marL="342900" indent="-342900"/>
            <a:r>
              <a:rPr lang="de-AT" sz="1000" dirty="0">
                <a:latin typeface="Arial" charset="0"/>
              </a:rPr>
              <a:t>a) Negotiation terms: </a:t>
            </a:r>
            <a:r>
              <a:rPr lang="de-AT" sz="1000" b="1" dirty="0">
                <a:latin typeface="Arial" charset="0"/>
              </a:rPr>
              <a:t>begin time, end time, </a:t>
            </a:r>
            <a:r>
              <a:rPr lang="de-AT" sz="1000" b="1" dirty="0" smtClean="0">
                <a:latin typeface="Arial" charset="0"/>
              </a:rPr>
              <a:t>price </a:t>
            </a:r>
            <a:endParaRPr lang="de-DE" sz="1000" b="1" dirty="0">
              <a:latin typeface="Arial" charset="0"/>
            </a:endParaRPr>
          </a:p>
          <a:p>
            <a:pPr marL="342900" indent="-342900"/>
            <a:r>
              <a:rPr lang="de-AT" sz="1000" dirty="0">
                <a:latin typeface="Arial" charset="0"/>
              </a:rPr>
              <a:t>b) Security: </a:t>
            </a:r>
            <a:r>
              <a:rPr lang="de-AT" sz="1000" b="1" dirty="0">
                <a:latin typeface="Arial" charset="0"/>
              </a:rPr>
              <a:t>GSI</a:t>
            </a:r>
          </a:p>
          <a:p>
            <a:pPr marL="342900" indent="-342900"/>
            <a:r>
              <a:rPr lang="de-AT" sz="1000" dirty="0">
                <a:latin typeface="Arial" charset="0"/>
              </a:rPr>
              <a:t>c) Negotiation Protocol:</a:t>
            </a:r>
            <a:r>
              <a:rPr lang="de-AT" sz="1000" dirty="0" smtClean="0">
                <a:latin typeface="Arial" charset="0"/>
              </a:rPr>
              <a:t> </a:t>
            </a:r>
            <a:r>
              <a:rPr lang="de-AT" sz="1000" b="1" dirty="0">
                <a:latin typeface="Arial" charset="0"/>
              </a:rPr>
              <a:t>a</a:t>
            </a:r>
            <a:r>
              <a:rPr lang="de-AT" sz="1000" b="1" dirty="0" smtClean="0">
                <a:latin typeface="Arial" charset="0"/>
              </a:rPr>
              <a:t>lternate </a:t>
            </a:r>
            <a:r>
              <a:rPr lang="de-AT" sz="1000" b="1" dirty="0">
                <a:latin typeface="Arial" charset="0"/>
              </a:rPr>
              <a:t>o</a:t>
            </a:r>
            <a:r>
              <a:rPr lang="de-AT" sz="1000" b="1" dirty="0" smtClean="0">
                <a:latin typeface="Arial" charset="0"/>
              </a:rPr>
              <a:t>ffers</a:t>
            </a:r>
            <a:endParaRPr lang="de-AT" sz="1000" b="1" dirty="0">
              <a:latin typeface="Arial" charset="0"/>
            </a:endParaRPr>
          </a:p>
          <a:p>
            <a:pPr marL="342900" indent="-342900"/>
            <a:r>
              <a:rPr lang="de-AT" sz="1000" dirty="0">
                <a:latin typeface="Arial" charset="0"/>
              </a:rPr>
              <a:t>d) Document Language: </a:t>
            </a:r>
            <a:r>
              <a:rPr lang="de-AT" sz="1000" b="1" dirty="0">
                <a:latin typeface="Arial" charset="0"/>
              </a:rPr>
              <a:t>WSLA</a:t>
            </a:r>
          </a:p>
          <a:p>
            <a:pPr marL="342900" indent="-342900"/>
            <a:r>
              <a:rPr lang="de-AT" sz="1000" dirty="0">
                <a:latin typeface="Arial" charset="0"/>
              </a:rPr>
              <a:t>e) Agreement: </a:t>
            </a:r>
            <a:r>
              <a:rPr lang="de-AT" sz="1000" b="1" dirty="0">
                <a:latin typeface="Arial" charset="0"/>
              </a:rPr>
              <a:t>third party arbitrator</a:t>
            </a:r>
          </a:p>
        </p:txBody>
      </p:sp>
      <p:sp>
        <p:nvSpPr>
          <p:cNvPr id="21" name="Abgerundetes Rechteck 20"/>
          <p:cNvSpPr>
            <a:spLocks noChangeArrowheads="1"/>
          </p:cNvSpPr>
          <p:nvPr/>
        </p:nvSpPr>
        <p:spPr bwMode="auto">
          <a:xfrm>
            <a:off x="2906713" y="4856163"/>
            <a:ext cx="914400" cy="4286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22" name="Pfeil nach rechts 21"/>
          <p:cNvSpPr>
            <a:spLocks noChangeArrowheads="1"/>
          </p:cNvSpPr>
          <p:nvPr/>
        </p:nvSpPr>
        <p:spPr bwMode="auto">
          <a:xfrm rot="-10108430">
            <a:off x="1930400" y="4746625"/>
            <a:ext cx="900113" cy="342900"/>
          </a:xfrm>
          <a:prstGeom prst="rightArrow">
            <a:avLst>
              <a:gd name="adj1" fmla="val 50000"/>
              <a:gd name="adj2" fmla="val 49826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24" name="Flussdiagramm: Karte 23"/>
          <p:cNvSpPr>
            <a:spLocks noChangeArrowheads="1"/>
          </p:cNvSpPr>
          <p:nvPr/>
        </p:nvSpPr>
        <p:spPr bwMode="auto">
          <a:xfrm>
            <a:off x="7929563" y="2500313"/>
            <a:ext cx="714375" cy="857250"/>
          </a:xfrm>
          <a:prstGeom prst="flowChartPunchedCar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400">
                <a:latin typeface="Arial" charset="0"/>
              </a:rPr>
              <a:t>activity </a:t>
            </a:r>
          </a:p>
          <a:p>
            <a:r>
              <a:rPr lang="de-AT" sz="1400">
                <a:latin typeface="Arial" charset="0"/>
              </a:rPr>
              <a:t>level</a:t>
            </a:r>
            <a:endParaRPr lang="de-DE" sz="1400">
              <a:latin typeface="Arial" charset="0"/>
            </a:endParaRPr>
          </a:p>
        </p:txBody>
      </p:sp>
      <p:sp>
        <p:nvSpPr>
          <p:cNvPr id="25" name="Ellipse 24"/>
          <p:cNvSpPr>
            <a:spLocks noChangeArrowheads="1"/>
          </p:cNvSpPr>
          <p:nvPr/>
        </p:nvSpPr>
        <p:spPr bwMode="auto">
          <a:xfrm>
            <a:off x="6186488" y="1714500"/>
            <a:ext cx="500062" cy="428625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400">
                <a:latin typeface="Arial" charset="0"/>
              </a:rPr>
              <a:t>A1</a:t>
            </a:r>
            <a:endParaRPr lang="de-DE" sz="1400">
              <a:latin typeface="Arial" charset="0"/>
            </a:endParaRPr>
          </a:p>
        </p:txBody>
      </p:sp>
      <p:sp>
        <p:nvSpPr>
          <p:cNvPr id="26" name="Ellipse 25"/>
          <p:cNvSpPr>
            <a:spLocks noChangeArrowheads="1"/>
          </p:cNvSpPr>
          <p:nvPr/>
        </p:nvSpPr>
        <p:spPr bwMode="auto">
          <a:xfrm>
            <a:off x="5757863" y="2357438"/>
            <a:ext cx="500062" cy="428625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400">
                <a:latin typeface="Arial" charset="0"/>
              </a:rPr>
              <a:t>A2</a:t>
            </a:r>
            <a:endParaRPr lang="de-DE" sz="1400">
              <a:latin typeface="Arial" charset="0"/>
            </a:endParaRPr>
          </a:p>
        </p:txBody>
      </p:sp>
      <p:sp>
        <p:nvSpPr>
          <p:cNvPr id="27" name="Ellipse 26"/>
          <p:cNvSpPr>
            <a:spLocks noChangeArrowheads="1"/>
          </p:cNvSpPr>
          <p:nvPr/>
        </p:nvSpPr>
        <p:spPr bwMode="auto">
          <a:xfrm>
            <a:off x="6686550" y="2357438"/>
            <a:ext cx="500063" cy="428625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400">
                <a:latin typeface="Arial" charset="0"/>
              </a:rPr>
              <a:t>A3</a:t>
            </a:r>
            <a:endParaRPr lang="de-DE" sz="1400">
              <a:latin typeface="Arial" charset="0"/>
            </a:endParaRPr>
          </a:p>
        </p:txBody>
      </p:sp>
      <p:sp>
        <p:nvSpPr>
          <p:cNvPr id="28" name="Ellipse 27"/>
          <p:cNvSpPr>
            <a:spLocks noChangeArrowheads="1"/>
          </p:cNvSpPr>
          <p:nvPr/>
        </p:nvSpPr>
        <p:spPr bwMode="auto">
          <a:xfrm>
            <a:off x="6186488" y="3071813"/>
            <a:ext cx="500062" cy="428625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400">
                <a:latin typeface="Arial" charset="0"/>
              </a:rPr>
              <a:t>A4</a:t>
            </a:r>
            <a:endParaRPr lang="de-DE" sz="1400">
              <a:latin typeface="Arial" charset="0"/>
            </a:endParaRPr>
          </a:p>
        </p:txBody>
      </p:sp>
      <p:sp>
        <p:nvSpPr>
          <p:cNvPr id="29" name="Ellipse 28"/>
          <p:cNvSpPr>
            <a:spLocks noChangeArrowheads="1"/>
          </p:cNvSpPr>
          <p:nvPr/>
        </p:nvSpPr>
        <p:spPr bwMode="auto">
          <a:xfrm>
            <a:off x="6191250" y="3929063"/>
            <a:ext cx="500063" cy="428625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400">
                <a:latin typeface="Arial" charset="0"/>
              </a:rPr>
              <a:t>A5</a:t>
            </a:r>
            <a:endParaRPr lang="de-DE" sz="1400">
              <a:latin typeface="Arial" charset="0"/>
            </a:endParaRPr>
          </a:p>
        </p:txBody>
      </p:sp>
      <p:cxnSp>
        <p:nvCxnSpPr>
          <p:cNvPr id="31" name="Gerade Verbindung mit Pfeil 30"/>
          <p:cNvCxnSpPr>
            <a:cxnSpLocks noChangeShapeType="1"/>
            <a:stCxn id="25" idx="3"/>
          </p:cNvCxnSpPr>
          <p:nvPr/>
        </p:nvCxnSpPr>
        <p:spPr bwMode="auto">
          <a:xfrm rot="5400000">
            <a:off x="6012656" y="2110582"/>
            <a:ext cx="277813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35" name="Gerade Verbindung mit Pfeil 34"/>
          <p:cNvCxnSpPr>
            <a:cxnSpLocks noChangeShapeType="1"/>
            <a:stCxn id="25" idx="5"/>
            <a:endCxn id="27" idx="0"/>
          </p:cNvCxnSpPr>
          <p:nvPr/>
        </p:nvCxnSpPr>
        <p:spPr bwMode="auto">
          <a:xfrm rot="16200000" flipH="1">
            <a:off x="6636543" y="2056607"/>
            <a:ext cx="277813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39" name="Gerade Verbindung mit Pfeil 38"/>
          <p:cNvCxnSpPr>
            <a:cxnSpLocks noChangeShapeType="1"/>
            <a:stCxn id="27" idx="4"/>
            <a:endCxn id="28" idx="7"/>
          </p:cNvCxnSpPr>
          <p:nvPr/>
        </p:nvCxnSpPr>
        <p:spPr bwMode="auto">
          <a:xfrm rot="5400000">
            <a:off x="6600825" y="2798763"/>
            <a:ext cx="349250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46" name="Gerade Verbindung mit Pfeil 45"/>
          <p:cNvCxnSpPr>
            <a:cxnSpLocks noChangeShapeType="1"/>
            <a:stCxn id="26" idx="4"/>
            <a:endCxn id="28" idx="1"/>
          </p:cNvCxnSpPr>
          <p:nvPr/>
        </p:nvCxnSpPr>
        <p:spPr bwMode="auto">
          <a:xfrm rot="16200000" flipH="1">
            <a:off x="5959476" y="2835275"/>
            <a:ext cx="349250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0" name="Gerade Verbindung mit Pfeil 49"/>
          <p:cNvCxnSpPr>
            <a:cxnSpLocks noChangeShapeType="1"/>
            <a:stCxn id="28" idx="4"/>
            <a:endCxn id="29" idx="0"/>
          </p:cNvCxnSpPr>
          <p:nvPr/>
        </p:nvCxnSpPr>
        <p:spPr bwMode="auto">
          <a:xfrm rot="16200000" flipH="1">
            <a:off x="6225381" y="3712370"/>
            <a:ext cx="42862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4" name="Gerade Verbindung mit Pfeil 53"/>
          <p:cNvCxnSpPr>
            <a:cxnSpLocks noChangeShapeType="1"/>
            <a:stCxn id="24" idx="1"/>
            <a:endCxn id="25" idx="6"/>
          </p:cNvCxnSpPr>
          <p:nvPr/>
        </p:nvCxnSpPr>
        <p:spPr bwMode="auto">
          <a:xfrm rot="10800000">
            <a:off x="6686550" y="1928813"/>
            <a:ext cx="1243013" cy="10001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55" name="Gerade Verbindung mit Pfeil 54"/>
          <p:cNvCxnSpPr>
            <a:cxnSpLocks noChangeShapeType="1"/>
            <a:stCxn id="24" idx="1"/>
            <a:endCxn id="27" idx="6"/>
          </p:cNvCxnSpPr>
          <p:nvPr/>
        </p:nvCxnSpPr>
        <p:spPr bwMode="auto">
          <a:xfrm rot="10800000">
            <a:off x="7186613" y="2571750"/>
            <a:ext cx="742950" cy="3571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58" name="Gerade Verbindung mit Pfeil 57"/>
          <p:cNvCxnSpPr>
            <a:cxnSpLocks noChangeShapeType="1"/>
            <a:stCxn id="24" idx="1"/>
            <a:endCxn id="28" idx="6"/>
          </p:cNvCxnSpPr>
          <p:nvPr/>
        </p:nvCxnSpPr>
        <p:spPr bwMode="auto">
          <a:xfrm rot="10800000" flipV="1">
            <a:off x="6686550" y="2928938"/>
            <a:ext cx="1243013" cy="3571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arrow" w="med" len="med"/>
          </a:ln>
        </p:spPr>
      </p:cxnSp>
      <p:sp>
        <p:nvSpPr>
          <p:cNvPr id="65" name="Abgerundetes Rechteck 64"/>
          <p:cNvSpPr>
            <a:spLocks noChangeArrowheads="1"/>
          </p:cNvSpPr>
          <p:nvPr/>
        </p:nvSpPr>
        <p:spPr bwMode="auto">
          <a:xfrm>
            <a:off x="5653088" y="2247900"/>
            <a:ext cx="1643062" cy="64293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66" name="Flussdiagramm: Karte 65"/>
          <p:cNvSpPr>
            <a:spLocks noChangeArrowheads="1"/>
          </p:cNvSpPr>
          <p:nvPr/>
        </p:nvSpPr>
        <p:spPr bwMode="auto">
          <a:xfrm>
            <a:off x="4395788" y="3214688"/>
            <a:ext cx="928687" cy="928687"/>
          </a:xfrm>
          <a:prstGeom prst="flowChartPunchedCar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400" dirty="0">
                <a:latin typeface="Arial" charset="0"/>
              </a:rPr>
              <a:t>c</a:t>
            </a:r>
            <a:r>
              <a:rPr lang="de-AT" sz="1400" dirty="0" smtClean="0">
                <a:latin typeface="Arial" charset="0"/>
              </a:rPr>
              <a:t>omplex </a:t>
            </a:r>
            <a:endParaRPr lang="de-AT" sz="1400" dirty="0">
              <a:latin typeface="Arial" charset="0"/>
            </a:endParaRPr>
          </a:p>
          <a:p>
            <a:r>
              <a:rPr lang="de-AT" sz="1400" dirty="0">
                <a:latin typeface="Arial" charset="0"/>
              </a:rPr>
              <a:t>activity</a:t>
            </a:r>
          </a:p>
          <a:p>
            <a:r>
              <a:rPr lang="de-AT" sz="1400" dirty="0">
                <a:latin typeface="Arial" charset="0"/>
              </a:rPr>
              <a:t>level</a:t>
            </a:r>
            <a:endParaRPr lang="de-DE" sz="1400" dirty="0">
              <a:latin typeface="Arial" charset="0"/>
            </a:endParaRPr>
          </a:p>
        </p:txBody>
      </p:sp>
      <p:cxnSp>
        <p:nvCxnSpPr>
          <p:cNvPr id="70" name="Gerade Verbindung mit Pfeil 69"/>
          <p:cNvCxnSpPr>
            <a:cxnSpLocks noChangeShapeType="1"/>
            <a:stCxn id="66" idx="0"/>
            <a:endCxn id="65" idx="1"/>
          </p:cNvCxnSpPr>
          <p:nvPr/>
        </p:nvCxnSpPr>
        <p:spPr bwMode="auto">
          <a:xfrm rot="5400000" flipH="1" flipV="1">
            <a:off x="4933951" y="2495551"/>
            <a:ext cx="645319" cy="792956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arrow" w="med" len="med"/>
          </a:ln>
        </p:spPr>
      </p:cxnSp>
      <p:sp>
        <p:nvSpPr>
          <p:cNvPr id="85" name="Abgerundetes Rechteck 84"/>
          <p:cNvSpPr>
            <a:spLocks noChangeArrowheads="1"/>
          </p:cNvSpPr>
          <p:nvPr/>
        </p:nvSpPr>
        <p:spPr bwMode="auto">
          <a:xfrm>
            <a:off x="5500688" y="1571625"/>
            <a:ext cx="1857375" cy="2928938"/>
          </a:xfrm>
          <a:prstGeom prst="roundRect">
            <a:avLst>
              <a:gd name="adj" fmla="val 6000"/>
            </a:avLst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86" name="Flussdiagramm: Karte 85"/>
          <p:cNvSpPr>
            <a:spLocks noChangeArrowheads="1"/>
          </p:cNvSpPr>
          <p:nvPr/>
        </p:nvSpPr>
        <p:spPr bwMode="auto">
          <a:xfrm>
            <a:off x="4357688" y="1500188"/>
            <a:ext cx="823912" cy="857250"/>
          </a:xfrm>
          <a:prstGeom prst="flowChartPunchedCar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400" dirty="0" smtClean="0">
                <a:latin typeface="Arial" charset="0"/>
              </a:rPr>
              <a:t>workflow </a:t>
            </a:r>
            <a:endParaRPr lang="de-AT" sz="1400" dirty="0">
              <a:latin typeface="Arial" charset="0"/>
            </a:endParaRPr>
          </a:p>
          <a:p>
            <a:r>
              <a:rPr lang="de-AT" sz="1400" dirty="0">
                <a:latin typeface="Arial" charset="0"/>
              </a:rPr>
              <a:t>level</a:t>
            </a:r>
            <a:endParaRPr lang="de-DE" sz="1400" dirty="0">
              <a:latin typeface="Arial" charset="0"/>
            </a:endParaRPr>
          </a:p>
        </p:txBody>
      </p:sp>
      <p:cxnSp>
        <p:nvCxnSpPr>
          <p:cNvPr id="87" name="Gerade Verbindung mit Pfeil 86"/>
          <p:cNvCxnSpPr>
            <a:cxnSpLocks noChangeShapeType="1"/>
            <a:stCxn id="86" idx="3"/>
          </p:cNvCxnSpPr>
          <p:nvPr/>
        </p:nvCxnSpPr>
        <p:spPr bwMode="auto">
          <a:xfrm flipV="1">
            <a:off x="5181600" y="1857375"/>
            <a:ext cx="319088" cy="714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arrow" w="med" len="med"/>
          </a:ln>
        </p:spPr>
      </p:cxnSp>
      <p:sp>
        <p:nvSpPr>
          <p:cNvPr id="90" name="Textfeld 89"/>
          <p:cNvSpPr txBox="1">
            <a:spLocks noChangeArrowheads="1"/>
          </p:cNvSpPr>
          <p:nvPr/>
        </p:nvSpPr>
        <p:spPr bwMode="auto">
          <a:xfrm>
            <a:off x="5500688" y="4572000"/>
            <a:ext cx="1128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AT" sz="1800">
                <a:latin typeface="Arial" charset="0"/>
                <a:ea typeface="Arial" charset="0"/>
                <a:cs typeface="Arial" charset="0"/>
              </a:rPr>
              <a:t>Workflow</a:t>
            </a:r>
            <a:endParaRPr lang="de-DE" sz="18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20" grpId="0" animBg="1"/>
      <p:bldP spid="19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65" grpId="0" animBg="1"/>
      <p:bldP spid="66" grpId="0" animBg="1"/>
      <p:bldP spid="85" grpId="0" animBg="1"/>
      <p:bldP spid="86" grpId="0" animBg="1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for Meta Negotiations</a:t>
            </a:r>
          </a:p>
        </p:txBody>
      </p:sp>
      <p:sp>
        <p:nvSpPr>
          <p:cNvPr id="8195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Pre-requisites</a:t>
            </a:r>
          </a:p>
          <a:p>
            <a:pPr lvl="1"/>
            <a:r>
              <a:rPr lang="en-US"/>
              <a:t>Security issues</a:t>
            </a:r>
          </a:p>
          <a:p>
            <a:pPr lvl="1"/>
            <a:r>
              <a:rPr lang="en-US"/>
              <a:t>Negotiation terms</a:t>
            </a:r>
          </a:p>
          <a:p>
            <a:r>
              <a:rPr lang="en-US"/>
              <a:t>Negotiation</a:t>
            </a:r>
          </a:p>
          <a:p>
            <a:pPr lvl="1"/>
            <a:r>
              <a:rPr lang="en-US"/>
              <a:t>Documents</a:t>
            </a:r>
          </a:p>
          <a:p>
            <a:pPr lvl="1"/>
            <a:r>
              <a:rPr lang="en-US"/>
              <a:t>Protocols</a:t>
            </a:r>
          </a:p>
          <a:p>
            <a:r>
              <a:rPr lang="en-US"/>
              <a:t>Agreement</a:t>
            </a:r>
          </a:p>
          <a:p>
            <a:pPr lvl="1"/>
            <a:r>
              <a:rPr lang="en-US"/>
              <a:t>Arbitrator</a:t>
            </a:r>
          </a:p>
          <a:p>
            <a:endParaRPr lang="en-US"/>
          </a:p>
        </p:txBody>
      </p:sp>
      <p:pic>
        <p:nvPicPr>
          <p:cNvPr id="8196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3733800" cy="342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Sample Meta Negotiation Protocol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285750" y="1017588"/>
            <a:ext cx="88582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ourier" charset="0"/>
              </a:rPr>
              <a:t>&lt;meta-negotiation </a:t>
            </a:r>
            <a:r>
              <a:rPr lang="en-US" sz="1400" dirty="0" err="1">
                <a:latin typeface="Courier" charset="0"/>
              </a:rPr>
              <a:t>xmlns:xsi</a:t>
            </a:r>
            <a:r>
              <a:rPr lang="en-US" sz="1400" dirty="0">
                <a:latin typeface="Courier" charset="0"/>
              </a:rPr>
              <a:t>=</a:t>
            </a:r>
            <a:r>
              <a:rPr lang="en-US" sz="1400" dirty="0">
                <a:latin typeface="Courier" charset="0"/>
                <a:hlinkClick r:id="rId2"/>
              </a:rPr>
              <a:t>http://www.w3.org/2001/XMLSchema-instance</a:t>
            </a:r>
            <a:r>
              <a:rPr lang="en-US" sz="1400" dirty="0">
                <a:latin typeface="Courier" charset="0"/>
              </a:rPr>
              <a:t> …&gt;</a:t>
            </a:r>
          </a:p>
          <a:p>
            <a:r>
              <a:rPr lang="en-US" sz="1400" dirty="0">
                <a:latin typeface="Courier" charset="0"/>
              </a:rPr>
              <a:t>&lt;entity&gt; &lt;ID name="1234"/&gt; … &lt;/entity&gt;</a:t>
            </a:r>
          </a:p>
          <a:p>
            <a:r>
              <a:rPr lang="en-US" sz="1400" dirty="0">
                <a:latin typeface="Courier" charset="0"/>
              </a:rPr>
              <a:t>  </a:t>
            </a:r>
            <a:r>
              <a:rPr lang="en-US" sz="1400" b="1" dirty="0">
                <a:latin typeface="Courier" charset="0"/>
              </a:rPr>
              <a:t>&lt;pre-requisite&gt;</a:t>
            </a:r>
          </a:p>
          <a:p>
            <a:r>
              <a:rPr lang="en-US" sz="1400" dirty="0">
                <a:latin typeface="Courier" charset="0"/>
              </a:rPr>
              <a:t>    &lt;role name="Consumer"/&gt;</a:t>
            </a:r>
          </a:p>
          <a:p>
            <a:r>
              <a:rPr lang="en-US" sz="1400" dirty="0">
                <a:latin typeface="Courier" charset="0"/>
              </a:rPr>
              <a:t>    </a:t>
            </a:r>
            <a:r>
              <a:rPr lang="en-US" sz="1400" b="1" dirty="0">
                <a:latin typeface="Courier" charset="0"/>
              </a:rPr>
              <a:t>&lt;security&gt;</a:t>
            </a:r>
          </a:p>
          <a:p>
            <a:r>
              <a:rPr lang="en-US" sz="1400" dirty="0">
                <a:latin typeface="Courier" charset="0"/>
              </a:rPr>
              <a:t>      &lt;authentication name="GSI"/&gt;&lt;</a:t>
            </a:r>
            <a:r>
              <a:rPr lang="en-US" sz="1400" dirty="0" err="1">
                <a:latin typeface="Courier" charset="0"/>
              </a:rPr>
              <a:t>authorisation</a:t>
            </a:r>
            <a:r>
              <a:rPr lang="en-US" sz="1400" dirty="0">
                <a:latin typeface="Courier" charset="0"/>
              </a:rPr>
              <a:t> name="</a:t>
            </a:r>
            <a:r>
              <a:rPr lang="en-US" sz="1400" dirty="0" err="1">
                <a:latin typeface="Courier" charset="0"/>
              </a:rPr>
              <a:t>xy</a:t>
            </a:r>
            <a:r>
              <a:rPr lang="en-US" sz="1400" dirty="0">
                <a:latin typeface="Courier" charset="0"/>
              </a:rPr>
              <a:t>"/&gt;</a:t>
            </a:r>
          </a:p>
          <a:p>
            <a:r>
              <a:rPr lang="en-US" sz="1400" dirty="0">
                <a:latin typeface="Courier" charset="0"/>
              </a:rPr>
              <a:t>    </a:t>
            </a:r>
            <a:r>
              <a:rPr lang="en-US" sz="1400" b="1" dirty="0">
                <a:latin typeface="Courier" charset="0"/>
              </a:rPr>
              <a:t>&lt;/security&gt;</a:t>
            </a:r>
          </a:p>
          <a:p>
            <a:r>
              <a:rPr lang="en-US" sz="1400" dirty="0">
                <a:latin typeface="Courier" charset="0"/>
              </a:rPr>
              <a:t>    </a:t>
            </a:r>
            <a:r>
              <a:rPr lang="en-US" sz="1400" b="1" dirty="0">
                <a:latin typeface="Courier" charset="0"/>
              </a:rPr>
              <a:t>&lt;negotiation-terms&gt;  </a:t>
            </a:r>
          </a:p>
          <a:p>
            <a:r>
              <a:rPr lang="en-US" sz="1400" dirty="0">
                <a:latin typeface="Courier" charset="0"/>
              </a:rPr>
              <a:t>      &lt;negotiation-term name="</a:t>
            </a:r>
            <a:r>
              <a:rPr lang="en-US" sz="1400" dirty="0" err="1">
                <a:latin typeface="Courier" charset="0"/>
              </a:rPr>
              <a:t>beginTime</a:t>
            </a:r>
            <a:r>
              <a:rPr lang="en-US" sz="1400" dirty="0">
                <a:latin typeface="Courier" charset="0"/>
              </a:rPr>
              <a:t>"/&gt; &lt;negotiation-term name="</a:t>
            </a:r>
            <a:r>
              <a:rPr lang="en-US" sz="1400" dirty="0" err="1">
                <a:latin typeface="Courier" charset="0"/>
              </a:rPr>
              <a:t>endTime</a:t>
            </a:r>
            <a:r>
              <a:rPr lang="en-US" sz="1400" dirty="0">
                <a:latin typeface="Courier" charset="0"/>
              </a:rPr>
              <a:t>"/&gt;</a:t>
            </a:r>
          </a:p>
          <a:p>
            <a:r>
              <a:rPr lang="en-US" sz="1400" dirty="0">
                <a:latin typeface="Courier" charset="0"/>
              </a:rPr>
              <a:t>      &lt;negotiation-term name="price"/&gt;</a:t>
            </a:r>
          </a:p>
          <a:p>
            <a:r>
              <a:rPr lang="en-US" sz="1400" dirty="0">
                <a:latin typeface="Courier" charset="0"/>
              </a:rPr>
              <a:t>    </a:t>
            </a:r>
            <a:r>
              <a:rPr lang="en-US" sz="1400" b="1" dirty="0">
                <a:latin typeface="Courier" charset="0"/>
              </a:rPr>
              <a:t>&lt;/negotiation-terms&gt;</a:t>
            </a:r>
          </a:p>
          <a:p>
            <a:r>
              <a:rPr lang="en-US" sz="1400" dirty="0">
                <a:latin typeface="Courier" charset="0"/>
              </a:rPr>
              <a:t>  </a:t>
            </a:r>
            <a:r>
              <a:rPr lang="en-US" sz="1400" b="1" dirty="0">
                <a:latin typeface="Courier" charset="0"/>
              </a:rPr>
              <a:t>&lt;/pre-requisite&gt;</a:t>
            </a:r>
          </a:p>
          <a:p>
            <a:r>
              <a:rPr lang="en-US" sz="1400" b="1" dirty="0">
                <a:latin typeface="Courier" charset="0"/>
              </a:rPr>
              <a:t>  &lt;negotiation&gt;</a:t>
            </a:r>
          </a:p>
          <a:p>
            <a:r>
              <a:rPr lang="en-US" sz="1400" dirty="0">
                <a:latin typeface="Courier" charset="0"/>
              </a:rPr>
              <a:t>    </a:t>
            </a:r>
            <a:r>
              <a:rPr lang="en-US" sz="1400" b="1" dirty="0">
                <a:latin typeface="Courier" charset="0"/>
              </a:rPr>
              <a:t>&lt;</a:t>
            </a:r>
            <a:r>
              <a:rPr lang="en-US" sz="1400" dirty="0">
                <a:latin typeface="Courier" charset="0"/>
              </a:rPr>
              <a:t>document</a:t>
            </a:r>
            <a:r>
              <a:rPr lang="en-US" sz="1400" b="1" dirty="0">
                <a:latin typeface="Courier" charset="0"/>
              </a:rPr>
              <a:t> </a:t>
            </a:r>
            <a:r>
              <a:rPr lang="en-US" sz="1400" dirty="0">
                <a:latin typeface="Courier" charset="0"/>
              </a:rPr>
              <a:t>name="WSLA" value="</a:t>
            </a:r>
            <a:r>
              <a:rPr lang="en-US" sz="1400" dirty="0" err="1">
                <a:latin typeface="Courier" charset="0"/>
              </a:rPr>
              <a:t>uri</a:t>
            </a:r>
            <a:r>
              <a:rPr lang="en-US" sz="1400" dirty="0">
                <a:latin typeface="Courier" charset="0"/>
              </a:rPr>
              <a:t>" version="</a:t>
            </a:r>
            <a:r>
              <a:rPr lang="en-US" sz="1400" dirty="0" smtClean="0">
                <a:latin typeface="Courier" charset="0"/>
              </a:rPr>
              <a:t>1.0”/</a:t>
            </a:r>
            <a:r>
              <a:rPr lang="en-US" sz="1400" dirty="0">
                <a:latin typeface="Courier" charset="0"/>
              </a:rPr>
              <a:t>&gt;</a:t>
            </a:r>
          </a:p>
          <a:p>
            <a:r>
              <a:rPr lang="en-US" sz="1400" dirty="0">
                <a:latin typeface="Courier" charset="0"/>
              </a:rPr>
              <a:t>    </a:t>
            </a:r>
            <a:r>
              <a:rPr lang="en-US" sz="1400" b="1" dirty="0">
                <a:latin typeface="Courier" charset="0"/>
              </a:rPr>
              <a:t>&lt;</a:t>
            </a:r>
            <a:r>
              <a:rPr lang="en-US" sz="1400" dirty="0">
                <a:latin typeface="Courier" charset="0"/>
              </a:rPr>
              <a:t>document</a:t>
            </a:r>
            <a:r>
              <a:rPr lang="en-US" sz="1400" b="1" dirty="0">
                <a:latin typeface="Courier" charset="0"/>
              </a:rPr>
              <a:t> </a:t>
            </a:r>
            <a:r>
              <a:rPr lang="en-US" sz="1400" dirty="0">
                <a:latin typeface="Courier" charset="0"/>
              </a:rPr>
              <a:t>name="WS-Agreements" value="</a:t>
            </a:r>
            <a:r>
              <a:rPr lang="en-US" sz="1400" dirty="0" err="1">
                <a:latin typeface="Courier" charset="0"/>
              </a:rPr>
              <a:t>uri</a:t>
            </a:r>
            <a:r>
              <a:rPr lang="en-US" sz="1400" dirty="0">
                <a:latin typeface="Courier" charset="0"/>
              </a:rPr>
              <a:t>" version="</a:t>
            </a:r>
            <a:r>
              <a:rPr lang="en-US" sz="1400" dirty="0" smtClean="0">
                <a:latin typeface="Courier" charset="0"/>
              </a:rPr>
              <a:t>1.0”/</a:t>
            </a:r>
            <a:r>
              <a:rPr lang="en-US" sz="1400" dirty="0">
                <a:latin typeface="Courier" charset="0"/>
              </a:rPr>
              <a:t>&gt;</a:t>
            </a:r>
          </a:p>
          <a:p>
            <a:r>
              <a:rPr lang="en-US" sz="1400" dirty="0">
                <a:latin typeface="Courier" charset="0"/>
              </a:rPr>
              <a:t>    </a:t>
            </a:r>
            <a:r>
              <a:rPr lang="en-US" sz="1400" b="1" dirty="0">
                <a:latin typeface="Courier" charset="0"/>
              </a:rPr>
              <a:t>&lt;</a:t>
            </a:r>
            <a:r>
              <a:rPr lang="en-US" sz="1400" dirty="0">
                <a:latin typeface="Courier" charset="0"/>
              </a:rPr>
              <a:t>document</a:t>
            </a:r>
            <a:r>
              <a:rPr lang="en-US" sz="1400" b="1" dirty="0">
                <a:latin typeface="Courier" charset="0"/>
              </a:rPr>
              <a:t> </a:t>
            </a:r>
            <a:r>
              <a:rPr lang="en-US" sz="1400" dirty="0">
                <a:latin typeface="Courier" charset="0"/>
              </a:rPr>
              <a:t>name</a:t>
            </a:r>
            <a:r>
              <a:rPr lang="en-US" sz="1400" dirty="0" smtClean="0">
                <a:latin typeface="Courier" charset="0"/>
              </a:rPr>
              <a:t>=”</a:t>
            </a:r>
            <a:r>
              <a:rPr lang="en-US" sz="1400" dirty="0" err="1" smtClean="0">
                <a:latin typeface="Courier" charset="0"/>
              </a:rPr>
              <a:t>documentLanguageXY</a:t>
            </a:r>
            <a:r>
              <a:rPr lang="en-US" sz="1400" dirty="0" smtClean="0">
                <a:latin typeface="Courier" charset="0"/>
              </a:rPr>
              <a:t>" </a:t>
            </a:r>
            <a:r>
              <a:rPr lang="en-US" sz="1400" dirty="0">
                <a:latin typeface="Courier" charset="0"/>
              </a:rPr>
              <a:t>value="</a:t>
            </a:r>
            <a:r>
              <a:rPr lang="en-US" sz="1400" dirty="0" err="1">
                <a:latin typeface="Courier" charset="0"/>
              </a:rPr>
              <a:t>uri</a:t>
            </a:r>
            <a:r>
              <a:rPr lang="en-US" sz="1400" dirty="0">
                <a:latin typeface="Courier" charset="0"/>
              </a:rPr>
              <a:t>" version="</a:t>
            </a:r>
            <a:r>
              <a:rPr lang="en-US" sz="1400" dirty="0" smtClean="0">
                <a:latin typeface="Courier" charset="0"/>
              </a:rPr>
              <a:t>4”/</a:t>
            </a:r>
            <a:r>
              <a:rPr lang="en-US" sz="1400" dirty="0">
                <a:latin typeface="Courier" charset="0"/>
              </a:rPr>
              <a:t>&gt;</a:t>
            </a:r>
          </a:p>
          <a:p>
            <a:r>
              <a:rPr lang="en-US" sz="1400" b="1" dirty="0">
                <a:latin typeface="Courier" charset="0"/>
              </a:rPr>
              <a:t>    &lt;</a:t>
            </a:r>
            <a:r>
              <a:rPr lang="en-US" sz="1400" dirty="0">
                <a:latin typeface="Courier" charset="0"/>
              </a:rPr>
              <a:t>protocol</a:t>
            </a:r>
            <a:r>
              <a:rPr lang="en-US" sz="1400" b="1" dirty="0">
                <a:latin typeface="Courier" charset="0"/>
              </a:rPr>
              <a:t> </a:t>
            </a:r>
            <a:r>
              <a:rPr lang="en-US" sz="1400" dirty="0">
                <a:latin typeface="Courier" charset="0"/>
              </a:rPr>
              <a:t>name="</a:t>
            </a:r>
            <a:r>
              <a:rPr lang="en-US" sz="1400" dirty="0" err="1">
                <a:latin typeface="Courier" charset="0"/>
              </a:rPr>
              <a:t>alternateOffers</a:t>
            </a:r>
            <a:r>
              <a:rPr lang="en-US" sz="1400" dirty="0">
                <a:latin typeface="Courier" charset="0"/>
              </a:rPr>
              <a:t>" schema="</a:t>
            </a:r>
            <a:r>
              <a:rPr lang="en-US" sz="1400" dirty="0" err="1">
                <a:latin typeface="Courier" charset="0"/>
              </a:rPr>
              <a:t>uri</a:t>
            </a:r>
            <a:r>
              <a:rPr lang="en-US" sz="1400" dirty="0">
                <a:latin typeface="Courier" charset="0"/>
              </a:rPr>
              <a:t>" version="1.0” location="</a:t>
            </a:r>
            <a:r>
              <a:rPr lang="en-US" sz="1400" dirty="0" err="1">
                <a:latin typeface="Courier" charset="0"/>
              </a:rPr>
              <a:t>uri</a:t>
            </a:r>
            <a:r>
              <a:rPr lang="en-US" sz="1400" dirty="0">
                <a:latin typeface="Courier" charset="0"/>
              </a:rPr>
              <a:t>"/&gt;</a:t>
            </a:r>
          </a:p>
          <a:p>
            <a:r>
              <a:rPr lang="en-US" sz="1400" dirty="0">
                <a:latin typeface="Courier" charset="0"/>
              </a:rPr>
              <a:t>   </a:t>
            </a:r>
            <a:r>
              <a:rPr lang="en-US" sz="1400" b="1" dirty="0">
                <a:latin typeface="Courier" charset="0"/>
              </a:rPr>
              <a:t>&lt;/negotiation&gt;</a:t>
            </a:r>
          </a:p>
          <a:p>
            <a:r>
              <a:rPr lang="en-US" sz="1400" b="1" dirty="0">
                <a:latin typeface="Courier" charset="0"/>
              </a:rPr>
              <a:t>   &lt;agreement&gt;</a:t>
            </a:r>
          </a:p>
          <a:p>
            <a:r>
              <a:rPr lang="en-US" sz="1400" dirty="0">
                <a:latin typeface="Courier" charset="0"/>
              </a:rPr>
              <a:t>     &lt;confirmation name="</a:t>
            </a:r>
            <a:r>
              <a:rPr lang="en-US" sz="1400" dirty="0" err="1">
                <a:latin typeface="Courier" charset="0"/>
              </a:rPr>
              <a:t>confirmator</a:t>
            </a:r>
            <a:r>
              <a:rPr lang="en-US" sz="1400" dirty="0">
                <a:latin typeface="Courier" charset="0"/>
              </a:rPr>
              <a:t>" value="</a:t>
            </a:r>
            <a:r>
              <a:rPr lang="en-US" sz="1400" dirty="0" smtClean="0">
                <a:latin typeface="Courier" charset="0"/>
              </a:rPr>
              <a:t>arbitrator”/</a:t>
            </a:r>
            <a:r>
              <a:rPr lang="en-US" sz="1400" dirty="0">
                <a:latin typeface="Courier" charset="0"/>
              </a:rPr>
              <a:t>&gt;</a:t>
            </a:r>
          </a:p>
          <a:p>
            <a:r>
              <a:rPr lang="en-US" sz="1400" dirty="0">
                <a:latin typeface="Courier" charset="0"/>
              </a:rPr>
              <a:t>   </a:t>
            </a:r>
            <a:r>
              <a:rPr lang="en-US" sz="1400" b="1" dirty="0">
                <a:latin typeface="Courier" charset="0"/>
              </a:rPr>
              <a:t>&lt;/agreement&gt;</a:t>
            </a:r>
          </a:p>
          <a:p>
            <a:r>
              <a:rPr lang="en-US" sz="1400" dirty="0">
                <a:latin typeface="Courier" charset="0"/>
              </a:rPr>
              <a:t>&lt;/meta-negotiation&gt;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Gerade Verbindung 37"/>
          <p:cNvCxnSpPr>
            <a:cxnSpLocks noChangeShapeType="1"/>
          </p:cNvCxnSpPr>
          <p:nvPr/>
        </p:nvCxnSpPr>
        <p:spPr bwMode="auto">
          <a:xfrm flipV="1">
            <a:off x="3562350" y="3524250"/>
            <a:ext cx="55721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</p:spPr>
      </p:cxnSp>
      <p:sp>
        <p:nvSpPr>
          <p:cNvPr id="1229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Example SLA Mapping &amp; Mapping Scenario</a:t>
            </a:r>
            <a:endParaRPr lang="de-DE"/>
          </a:p>
        </p:txBody>
      </p:sp>
      <p:sp>
        <p:nvSpPr>
          <p:cNvPr id="1229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de-AT"/>
          </a:p>
        </p:txBody>
      </p:sp>
      <p:sp>
        <p:nvSpPr>
          <p:cNvPr id="12294" name="Textfeld 4"/>
          <p:cNvSpPr txBox="1">
            <a:spLocks noChangeArrowheads="1"/>
          </p:cNvSpPr>
          <p:nvPr/>
        </p:nvSpPr>
        <p:spPr bwMode="auto">
          <a:xfrm>
            <a:off x="214313" y="1428750"/>
            <a:ext cx="40513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xsl:template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match="/ns:SLA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/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ns:ServiceDefinition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/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ns:WSDLSOAPOperation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/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ns:Metric[@name='calculatePrice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']/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ns:Function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 &lt;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ns:Function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xsi:type="Times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resultType="float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   &lt;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ns:Operand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     &lt;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xsl:copy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	     &lt;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xsl:copy-of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de-DE" sz="1400" dirty="0" smtClean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de-DE" sz="1400" dirty="0" err="1" smtClean="0"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="@*|node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()"/&gt;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     &lt;/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xsl:copy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   &lt;/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ns:Operand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   &lt;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ns:Operand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     &lt;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ns:FloatScalar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marL="228600" indent="-228600"/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        0.68096718</a:t>
            </a:r>
          </a:p>
          <a:p>
            <a:pPr marL="228600" indent="-228600"/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&lt;/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ns:FloatScalar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   &lt;/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ns:Operand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  &lt;/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ns:Function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marL="228600" indent="-228600"/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&lt;/</a:t>
            </a:r>
            <a:r>
              <a:rPr lang="de-DE" sz="1400" dirty="0" err="1">
                <a:latin typeface="Courier New" charset="0"/>
                <a:ea typeface="Courier New" charset="0"/>
                <a:cs typeface="Courier New" charset="0"/>
              </a:rPr>
              <a:t>xsl:template</a:t>
            </a:r>
            <a:r>
              <a:rPr lang="de-DE" sz="1400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</p:txBody>
      </p:sp>
      <p:sp>
        <p:nvSpPr>
          <p:cNvPr id="6" name="Flussdiagramm: Karte 5"/>
          <p:cNvSpPr>
            <a:spLocks noChangeArrowheads="1"/>
          </p:cNvSpPr>
          <p:nvPr/>
        </p:nvSpPr>
        <p:spPr bwMode="auto">
          <a:xfrm>
            <a:off x="4962525" y="1071563"/>
            <a:ext cx="714375" cy="857250"/>
          </a:xfrm>
          <a:prstGeom prst="flowChartPunchedCard">
            <a:avLst/>
          </a:prstGeom>
          <a:solidFill>
            <a:srgbClr val="CECEEF"/>
          </a:solidFill>
          <a:ln w="9525">
            <a:noFill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 dirty="0">
                <a:latin typeface="Arial" charset="0"/>
              </a:rPr>
              <a:t>Local </a:t>
            </a:r>
          </a:p>
          <a:p>
            <a:r>
              <a:rPr lang="de-AT" sz="1200" dirty="0">
                <a:latin typeface="Arial" charset="0"/>
              </a:rPr>
              <a:t>WSLA </a:t>
            </a:r>
          </a:p>
          <a:p>
            <a:r>
              <a:rPr lang="de-AT" sz="1200" dirty="0">
                <a:latin typeface="Arial" charset="0"/>
              </a:rPr>
              <a:t>template</a:t>
            </a:r>
            <a:endParaRPr lang="de-DE" sz="1200" dirty="0">
              <a:latin typeface="Arial" charset="0"/>
            </a:endParaRPr>
          </a:p>
        </p:txBody>
      </p:sp>
      <p:sp>
        <p:nvSpPr>
          <p:cNvPr id="7" name="Flussdiagramm: Karte 6"/>
          <p:cNvSpPr>
            <a:spLocks noChangeArrowheads="1"/>
          </p:cNvSpPr>
          <p:nvPr/>
        </p:nvSpPr>
        <p:spPr bwMode="auto">
          <a:xfrm>
            <a:off x="6319838" y="1071563"/>
            <a:ext cx="857250" cy="785812"/>
          </a:xfrm>
          <a:prstGeom prst="flowChartPunchedCard">
            <a:avLst/>
          </a:prstGeom>
          <a:solidFill>
            <a:srgbClr val="CECEEF"/>
          </a:solidFill>
          <a:ln w="9525">
            <a:noFill/>
            <a:prstDash val="dash"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latin typeface="Arial" charset="0"/>
              </a:rPr>
              <a:t>Rule</a:t>
            </a:r>
          </a:p>
          <a:p>
            <a:r>
              <a:rPr lang="de-AT" sz="1200">
                <a:latin typeface="Arial" charset="0"/>
              </a:rPr>
              <a:t>From local </a:t>
            </a:r>
          </a:p>
          <a:p>
            <a:r>
              <a:rPr lang="de-AT" sz="1200">
                <a:latin typeface="Arial" charset="0"/>
              </a:rPr>
              <a:t>to remote</a:t>
            </a:r>
            <a:endParaRPr lang="de-DE" sz="1200">
              <a:latin typeface="Arial" charset="0"/>
            </a:endParaRPr>
          </a:p>
        </p:txBody>
      </p:sp>
      <p:sp>
        <p:nvSpPr>
          <p:cNvPr id="8" name="Flussdiagramm: Karte 7"/>
          <p:cNvSpPr>
            <a:spLocks noChangeArrowheads="1"/>
          </p:cNvSpPr>
          <p:nvPr/>
        </p:nvSpPr>
        <p:spPr bwMode="auto">
          <a:xfrm>
            <a:off x="6248400" y="1143000"/>
            <a:ext cx="857250" cy="785813"/>
          </a:xfrm>
          <a:prstGeom prst="flowChartPunchedCard">
            <a:avLst/>
          </a:prstGeom>
          <a:solidFill>
            <a:srgbClr val="CECEEF"/>
          </a:solidFill>
          <a:ln w="9525">
            <a:noFill/>
            <a:prstDash val="dash"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latin typeface="Arial" charset="0"/>
              </a:rPr>
              <a:t>Rule</a:t>
            </a:r>
          </a:p>
          <a:p>
            <a:r>
              <a:rPr lang="de-AT" sz="1200">
                <a:latin typeface="Arial" charset="0"/>
              </a:rPr>
              <a:t>From local </a:t>
            </a:r>
          </a:p>
          <a:p>
            <a:r>
              <a:rPr lang="de-AT" sz="1200">
                <a:latin typeface="Arial" charset="0"/>
              </a:rPr>
              <a:t>to remote</a:t>
            </a:r>
            <a:endParaRPr lang="de-DE" sz="1200">
              <a:latin typeface="Arial" charset="0"/>
            </a:endParaRPr>
          </a:p>
        </p:txBody>
      </p:sp>
      <p:sp>
        <p:nvSpPr>
          <p:cNvPr id="9" name="Flussdiagramm: Karte 8"/>
          <p:cNvSpPr>
            <a:spLocks noChangeArrowheads="1"/>
          </p:cNvSpPr>
          <p:nvPr/>
        </p:nvSpPr>
        <p:spPr bwMode="auto">
          <a:xfrm>
            <a:off x="6176963" y="1214438"/>
            <a:ext cx="857250" cy="785812"/>
          </a:xfrm>
          <a:prstGeom prst="flowChartPunchedCard">
            <a:avLst/>
          </a:prstGeom>
          <a:solidFill>
            <a:srgbClr val="CECEEF"/>
          </a:solidFill>
          <a:ln w="9525">
            <a:noFill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latin typeface="Arial" charset="0"/>
              </a:rPr>
              <a:t>Rule</a:t>
            </a:r>
          </a:p>
          <a:p>
            <a:r>
              <a:rPr lang="de-AT" sz="1200">
                <a:latin typeface="Arial" charset="0"/>
              </a:rPr>
              <a:t>from local </a:t>
            </a:r>
          </a:p>
          <a:p>
            <a:r>
              <a:rPr lang="de-AT" sz="1200">
                <a:latin typeface="Arial" charset="0"/>
              </a:rPr>
              <a:t>to remote</a:t>
            </a:r>
            <a:endParaRPr lang="de-DE" sz="1200">
              <a:latin typeface="Arial" charset="0"/>
            </a:endParaRPr>
          </a:p>
        </p:txBody>
      </p:sp>
      <p:sp>
        <p:nvSpPr>
          <p:cNvPr id="10" name="Wolke 9"/>
          <p:cNvSpPr>
            <a:spLocks noChangeArrowheads="1"/>
          </p:cNvSpPr>
          <p:nvPr/>
        </p:nvSpPr>
        <p:spPr bwMode="auto">
          <a:xfrm>
            <a:off x="7462838" y="1428750"/>
            <a:ext cx="1500187" cy="914400"/>
          </a:xfrm>
          <a:custGeom>
            <a:avLst/>
            <a:gdLst>
              <a:gd name="T0" fmla="*/ 1498948 w 43200"/>
              <a:gd name="T1" fmla="*/ 457200 h 43200"/>
              <a:gd name="T2" fmla="*/ 750099 w 43200"/>
              <a:gd name="T3" fmla="*/ 913426 h 43200"/>
              <a:gd name="T4" fmla="*/ 4653 w 43200"/>
              <a:gd name="T5" fmla="*/ 457200 h 43200"/>
              <a:gd name="T6" fmla="*/ 750099 w 43200"/>
              <a:gd name="T7" fmla="*/ 52282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 dirty="0">
                <a:solidFill>
                  <a:schemeClr val="accent3"/>
                </a:solidFill>
                <a:latin typeface="Arial" charset="0"/>
              </a:rPr>
              <a:t>XSLT </a:t>
            </a:r>
          </a:p>
          <a:p>
            <a:r>
              <a:rPr lang="de-AT" sz="1200" dirty="0">
                <a:solidFill>
                  <a:schemeClr val="accent3"/>
                </a:solidFill>
                <a:latin typeface="Arial" charset="0"/>
              </a:rPr>
              <a:t>transformation</a:t>
            </a:r>
            <a:endParaRPr lang="de-DE" sz="12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1" name="Flussdiagramm: Karte 10"/>
          <p:cNvSpPr>
            <a:spLocks noChangeArrowheads="1"/>
          </p:cNvSpPr>
          <p:nvPr/>
        </p:nvSpPr>
        <p:spPr bwMode="auto">
          <a:xfrm>
            <a:off x="7820025" y="3000375"/>
            <a:ext cx="857250" cy="857250"/>
          </a:xfrm>
          <a:prstGeom prst="flowChartPunchedCard">
            <a:avLst/>
          </a:prstGeom>
          <a:solidFill>
            <a:srgbClr val="CECEEF"/>
          </a:solidFill>
          <a:ln w="9525">
            <a:noFill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latin typeface="Arial" charset="0"/>
              </a:rPr>
              <a:t>Remote </a:t>
            </a:r>
          </a:p>
          <a:p>
            <a:r>
              <a:rPr lang="de-AT" sz="1200">
                <a:latin typeface="Arial" charset="0"/>
              </a:rPr>
              <a:t>WSLA </a:t>
            </a:r>
          </a:p>
          <a:p>
            <a:r>
              <a:rPr lang="de-AT" sz="1200">
                <a:latin typeface="Arial" charset="0"/>
              </a:rPr>
              <a:t>template</a:t>
            </a:r>
            <a:endParaRPr lang="de-DE" sz="1200">
              <a:latin typeface="Arial" charset="0"/>
            </a:endParaRPr>
          </a:p>
        </p:txBody>
      </p:sp>
      <p:sp>
        <p:nvSpPr>
          <p:cNvPr id="12" name="Wolke 11"/>
          <p:cNvSpPr>
            <a:spLocks noChangeArrowheads="1"/>
          </p:cNvSpPr>
          <p:nvPr/>
        </p:nvSpPr>
        <p:spPr bwMode="auto">
          <a:xfrm>
            <a:off x="4533900" y="2428875"/>
            <a:ext cx="1500188" cy="914400"/>
          </a:xfrm>
          <a:custGeom>
            <a:avLst/>
            <a:gdLst>
              <a:gd name="T0" fmla="*/ 1498948 w 43200"/>
              <a:gd name="T1" fmla="*/ 457200 h 43200"/>
              <a:gd name="T2" fmla="*/ 750099 w 43200"/>
              <a:gd name="T3" fmla="*/ 913426 h 43200"/>
              <a:gd name="T4" fmla="*/ 4653 w 43200"/>
              <a:gd name="T5" fmla="*/ 457200 h 43200"/>
              <a:gd name="T6" fmla="*/ 750099 w 43200"/>
              <a:gd name="T7" fmla="*/ 52282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262673"/>
          </a:solidFill>
          <a:ln w="9525">
            <a:noFill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 dirty="0" smtClean="0">
                <a:solidFill>
                  <a:srgbClr val="FFFFFF"/>
                </a:solidFill>
                <a:latin typeface="Arial" charset="0"/>
              </a:rPr>
              <a:t>XSLT </a:t>
            </a:r>
            <a:endParaRPr lang="de-AT" sz="1200" dirty="0">
              <a:solidFill>
                <a:srgbClr val="FFFFFF"/>
              </a:solidFill>
              <a:latin typeface="Arial" charset="0"/>
            </a:endParaRPr>
          </a:p>
          <a:p>
            <a:r>
              <a:rPr lang="de-AT" sz="1200" dirty="0">
                <a:solidFill>
                  <a:srgbClr val="FFFFFF"/>
                </a:solidFill>
                <a:latin typeface="Arial" charset="0"/>
              </a:rPr>
              <a:t>transformation</a:t>
            </a:r>
            <a:endParaRPr lang="de-DE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Flussdiagramm: Karte 12"/>
          <p:cNvSpPr>
            <a:spLocks noChangeArrowheads="1"/>
          </p:cNvSpPr>
          <p:nvPr/>
        </p:nvSpPr>
        <p:spPr bwMode="auto">
          <a:xfrm>
            <a:off x="6462713" y="2357438"/>
            <a:ext cx="857250" cy="785812"/>
          </a:xfrm>
          <a:prstGeom prst="flowChartPunchedCard">
            <a:avLst/>
          </a:prstGeom>
          <a:solidFill>
            <a:srgbClr val="CECEEF"/>
          </a:solidFill>
          <a:ln w="9525">
            <a:noFill/>
            <a:prstDash val="dash"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latin typeface="Arial" charset="0"/>
              </a:rPr>
              <a:t>Rule</a:t>
            </a:r>
          </a:p>
          <a:p>
            <a:r>
              <a:rPr lang="de-AT" sz="1200">
                <a:latin typeface="Arial" charset="0"/>
              </a:rPr>
              <a:t>From local </a:t>
            </a:r>
          </a:p>
          <a:p>
            <a:r>
              <a:rPr lang="de-AT" sz="1200">
                <a:latin typeface="Arial" charset="0"/>
              </a:rPr>
              <a:t>to remote</a:t>
            </a:r>
            <a:endParaRPr lang="de-DE" sz="1200">
              <a:latin typeface="Arial" charset="0"/>
            </a:endParaRPr>
          </a:p>
        </p:txBody>
      </p:sp>
      <p:sp>
        <p:nvSpPr>
          <p:cNvPr id="14" name="Flussdiagramm: Karte 13"/>
          <p:cNvSpPr>
            <a:spLocks noChangeArrowheads="1"/>
          </p:cNvSpPr>
          <p:nvPr/>
        </p:nvSpPr>
        <p:spPr bwMode="auto">
          <a:xfrm>
            <a:off x="6391275" y="2428875"/>
            <a:ext cx="857250" cy="785813"/>
          </a:xfrm>
          <a:prstGeom prst="flowChartPunchedCard">
            <a:avLst/>
          </a:prstGeom>
          <a:solidFill>
            <a:srgbClr val="CECEEF"/>
          </a:solidFill>
          <a:ln w="9525">
            <a:noFill/>
            <a:prstDash val="dash"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latin typeface="Arial" charset="0"/>
              </a:rPr>
              <a:t>Rule</a:t>
            </a:r>
          </a:p>
          <a:p>
            <a:r>
              <a:rPr lang="de-AT" sz="1200">
                <a:latin typeface="Arial" charset="0"/>
              </a:rPr>
              <a:t>From local </a:t>
            </a:r>
          </a:p>
          <a:p>
            <a:r>
              <a:rPr lang="de-AT" sz="1200">
                <a:latin typeface="Arial" charset="0"/>
              </a:rPr>
              <a:t>to remote</a:t>
            </a:r>
            <a:endParaRPr lang="de-DE" sz="1200">
              <a:latin typeface="Arial" charset="0"/>
            </a:endParaRPr>
          </a:p>
        </p:txBody>
      </p:sp>
      <p:sp>
        <p:nvSpPr>
          <p:cNvPr id="15" name="Flussdiagramm: Karte 14"/>
          <p:cNvSpPr>
            <a:spLocks noChangeArrowheads="1"/>
          </p:cNvSpPr>
          <p:nvPr/>
        </p:nvSpPr>
        <p:spPr bwMode="auto">
          <a:xfrm>
            <a:off x="6319838" y="2500313"/>
            <a:ext cx="857250" cy="785812"/>
          </a:xfrm>
          <a:prstGeom prst="flowChartPunchedCard">
            <a:avLst/>
          </a:prstGeom>
          <a:solidFill>
            <a:srgbClr val="CECEEF"/>
          </a:solidFill>
          <a:ln w="9525">
            <a:noFill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latin typeface="Arial" charset="0"/>
              </a:rPr>
              <a:t>Rule from </a:t>
            </a:r>
          </a:p>
          <a:p>
            <a:r>
              <a:rPr lang="de-AT" sz="1200">
                <a:latin typeface="Arial" charset="0"/>
              </a:rPr>
              <a:t>remote</a:t>
            </a:r>
          </a:p>
          <a:p>
            <a:r>
              <a:rPr lang="de-AT" sz="1200">
                <a:latin typeface="Arial" charset="0"/>
              </a:rPr>
              <a:t>to local</a:t>
            </a:r>
            <a:endParaRPr lang="de-DE" sz="1200">
              <a:latin typeface="Arial" charset="0"/>
            </a:endParaRPr>
          </a:p>
        </p:txBody>
      </p:sp>
      <p:sp>
        <p:nvSpPr>
          <p:cNvPr id="12305" name="Textfeld 15"/>
          <p:cNvSpPr txBox="1">
            <a:spLocks noChangeArrowheads="1"/>
          </p:cNvSpPr>
          <p:nvPr/>
        </p:nvSpPr>
        <p:spPr bwMode="auto">
          <a:xfrm>
            <a:off x="5748338" y="128587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AT" b="1"/>
              <a:t>+</a:t>
            </a:r>
            <a:endParaRPr lang="de-DE" b="1"/>
          </a:p>
        </p:txBody>
      </p:sp>
      <p:sp>
        <p:nvSpPr>
          <p:cNvPr id="17" name="Pfeil nach rechts 16"/>
          <p:cNvSpPr>
            <a:spLocks noChangeArrowheads="1"/>
          </p:cNvSpPr>
          <p:nvPr/>
        </p:nvSpPr>
        <p:spPr bwMode="auto">
          <a:xfrm rot="1615663">
            <a:off x="7161213" y="1358900"/>
            <a:ext cx="406400" cy="342900"/>
          </a:xfrm>
          <a:prstGeom prst="rightArrow">
            <a:avLst>
              <a:gd name="adj1" fmla="val 50000"/>
              <a:gd name="adj2" fmla="val 49772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18" name="Pfeil nach rechts 17"/>
          <p:cNvSpPr>
            <a:spLocks noChangeArrowheads="1"/>
          </p:cNvSpPr>
          <p:nvPr/>
        </p:nvSpPr>
        <p:spPr bwMode="auto">
          <a:xfrm rot="5400000">
            <a:off x="8073232" y="2461418"/>
            <a:ext cx="406400" cy="341313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12308" name="Textfeld 18"/>
          <p:cNvSpPr txBox="1">
            <a:spLocks noChangeArrowheads="1"/>
          </p:cNvSpPr>
          <p:nvPr/>
        </p:nvSpPr>
        <p:spPr bwMode="auto">
          <a:xfrm>
            <a:off x="7391400" y="2928938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AT" b="1"/>
              <a:t>+</a:t>
            </a:r>
            <a:endParaRPr lang="de-DE" b="1"/>
          </a:p>
        </p:txBody>
      </p:sp>
      <p:sp>
        <p:nvSpPr>
          <p:cNvPr id="20" name="Pfeil nach rechts 19"/>
          <p:cNvSpPr>
            <a:spLocks noChangeArrowheads="1"/>
          </p:cNvSpPr>
          <p:nvPr/>
        </p:nvSpPr>
        <p:spPr bwMode="auto">
          <a:xfrm rot="10800000">
            <a:off x="5962650" y="2786063"/>
            <a:ext cx="406400" cy="341312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21" name="Pfeil nach rechts 20"/>
          <p:cNvSpPr>
            <a:spLocks noChangeArrowheads="1"/>
          </p:cNvSpPr>
          <p:nvPr/>
        </p:nvSpPr>
        <p:spPr bwMode="auto">
          <a:xfrm rot="-5006158">
            <a:off x="5045075" y="1995488"/>
            <a:ext cx="406400" cy="342900"/>
          </a:xfrm>
          <a:prstGeom prst="rightArrow">
            <a:avLst>
              <a:gd name="adj1" fmla="val 50000"/>
              <a:gd name="adj2" fmla="val 49772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22" name="Wolke 21"/>
          <p:cNvSpPr>
            <a:spLocks noChangeArrowheads="1"/>
          </p:cNvSpPr>
          <p:nvPr/>
        </p:nvSpPr>
        <p:spPr bwMode="auto">
          <a:xfrm>
            <a:off x="7534275" y="4714875"/>
            <a:ext cx="1500188" cy="914400"/>
          </a:xfrm>
          <a:custGeom>
            <a:avLst/>
            <a:gdLst>
              <a:gd name="T0" fmla="*/ 1498948 w 43200"/>
              <a:gd name="T1" fmla="*/ 457200 h 43200"/>
              <a:gd name="T2" fmla="*/ 750099 w 43200"/>
              <a:gd name="T3" fmla="*/ 913426 h 43200"/>
              <a:gd name="T4" fmla="*/ 4653 w 43200"/>
              <a:gd name="T5" fmla="*/ 457200 h 43200"/>
              <a:gd name="T6" fmla="*/ 750099 w 43200"/>
              <a:gd name="T7" fmla="*/ 52282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262673"/>
          </a:solidFill>
          <a:ln w="9525">
            <a:noFill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solidFill>
                  <a:srgbClr val="FFFFFF"/>
                </a:solidFill>
                <a:latin typeface="Arial" charset="0"/>
              </a:rPr>
              <a:t>XSLT </a:t>
            </a:r>
          </a:p>
          <a:p>
            <a:r>
              <a:rPr lang="de-AT" sz="1200">
                <a:solidFill>
                  <a:srgbClr val="FFFFFF"/>
                </a:solidFill>
                <a:latin typeface="Arial" charset="0"/>
              </a:rPr>
              <a:t>transformation</a:t>
            </a: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Pfeil nach rechts 22"/>
          <p:cNvSpPr>
            <a:spLocks noChangeArrowheads="1"/>
          </p:cNvSpPr>
          <p:nvPr/>
        </p:nvSpPr>
        <p:spPr bwMode="auto">
          <a:xfrm rot="5400000">
            <a:off x="7994650" y="4068763"/>
            <a:ext cx="477838" cy="341312"/>
          </a:xfrm>
          <a:prstGeom prst="rightArrow">
            <a:avLst>
              <a:gd name="adj1" fmla="val 50000"/>
              <a:gd name="adj2" fmla="val 50011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24" name="Flussdiagramm: Karte 23"/>
          <p:cNvSpPr>
            <a:spLocks noChangeArrowheads="1"/>
          </p:cNvSpPr>
          <p:nvPr/>
        </p:nvSpPr>
        <p:spPr bwMode="auto">
          <a:xfrm>
            <a:off x="6391275" y="3929063"/>
            <a:ext cx="857250" cy="785812"/>
          </a:xfrm>
          <a:prstGeom prst="flowChartPunchedCard">
            <a:avLst/>
          </a:prstGeom>
          <a:solidFill>
            <a:srgbClr val="CECEEF"/>
          </a:solidFill>
          <a:ln w="9525">
            <a:noFill/>
            <a:prstDash val="dash"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latin typeface="Arial" charset="0"/>
              </a:rPr>
              <a:t>Rule</a:t>
            </a:r>
          </a:p>
          <a:p>
            <a:r>
              <a:rPr lang="de-AT" sz="1200">
                <a:latin typeface="Arial" charset="0"/>
              </a:rPr>
              <a:t>From local </a:t>
            </a:r>
          </a:p>
          <a:p>
            <a:r>
              <a:rPr lang="de-AT" sz="1200">
                <a:latin typeface="Arial" charset="0"/>
              </a:rPr>
              <a:t>to remote</a:t>
            </a:r>
            <a:endParaRPr lang="de-DE" sz="1200">
              <a:latin typeface="Arial" charset="0"/>
            </a:endParaRPr>
          </a:p>
        </p:txBody>
      </p:sp>
      <p:sp>
        <p:nvSpPr>
          <p:cNvPr id="25" name="Flussdiagramm: Karte 24"/>
          <p:cNvSpPr>
            <a:spLocks noChangeArrowheads="1"/>
          </p:cNvSpPr>
          <p:nvPr/>
        </p:nvSpPr>
        <p:spPr bwMode="auto">
          <a:xfrm>
            <a:off x="6319838" y="4000500"/>
            <a:ext cx="857250" cy="785813"/>
          </a:xfrm>
          <a:prstGeom prst="flowChartPunchedCard">
            <a:avLst/>
          </a:prstGeom>
          <a:solidFill>
            <a:srgbClr val="CECEEF"/>
          </a:solidFill>
          <a:ln w="9525">
            <a:noFill/>
            <a:prstDash val="dash"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latin typeface="Arial" charset="0"/>
              </a:rPr>
              <a:t>Rule</a:t>
            </a:r>
          </a:p>
          <a:p>
            <a:r>
              <a:rPr lang="de-AT" sz="1200">
                <a:latin typeface="Arial" charset="0"/>
              </a:rPr>
              <a:t>From local </a:t>
            </a:r>
          </a:p>
          <a:p>
            <a:r>
              <a:rPr lang="de-AT" sz="1200">
                <a:latin typeface="Arial" charset="0"/>
              </a:rPr>
              <a:t>to remote</a:t>
            </a:r>
            <a:endParaRPr lang="de-DE" sz="1200">
              <a:latin typeface="Arial" charset="0"/>
            </a:endParaRPr>
          </a:p>
        </p:txBody>
      </p:sp>
      <p:sp>
        <p:nvSpPr>
          <p:cNvPr id="26" name="Flussdiagramm: Karte 25"/>
          <p:cNvSpPr>
            <a:spLocks noChangeArrowheads="1"/>
          </p:cNvSpPr>
          <p:nvPr/>
        </p:nvSpPr>
        <p:spPr bwMode="auto">
          <a:xfrm>
            <a:off x="6248400" y="4071938"/>
            <a:ext cx="857250" cy="785812"/>
          </a:xfrm>
          <a:prstGeom prst="flowChartPunchedCard">
            <a:avLst/>
          </a:prstGeom>
          <a:solidFill>
            <a:srgbClr val="CECEEF"/>
          </a:solidFill>
          <a:ln w="9525">
            <a:noFill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latin typeface="Arial" charset="0"/>
              </a:rPr>
              <a:t>Rule from </a:t>
            </a:r>
          </a:p>
          <a:p>
            <a:r>
              <a:rPr lang="de-AT" sz="1200">
                <a:latin typeface="Arial" charset="0"/>
              </a:rPr>
              <a:t>remote</a:t>
            </a:r>
          </a:p>
          <a:p>
            <a:r>
              <a:rPr lang="de-AT" sz="1200">
                <a:latin typeface="Arial" charset="0"/>
              </a:rPr>
              <a:t>to local</a:t>
            </a:r>
            <a:endParaRPr lang="de-DE" sz="1200">
              <a:latin typeface="Arial" charset="0"/>
            </a:endParaRPr>
          </a:p>
        </p:txBody>
      </p:sp>
      <p:sp>
        <p:nvSpPr>
          <p:cNvPr id="27" name="Wolke 26"/>
          <p:cNvSpPr>
            <a:spLocks noChangeArrowheads="1"/>
          </p:cNvSpPr>
          <p:nvPr/>
        </p:nvSpPr>
        <p:spPr bwMode="auto">
          <a:xfrm>
            <a:off x="4391025" y="3929063"/>
            <a:ext cx="1500188" cy="914400"/>
          </a:xfrm>
          <a:custGeom>
            <a:avLst/>
            <a:gdLst>
              <a:gd name="T0" fmla="*/ 1498948 w 43200"/>
              <a:gd name="T1" fmla="*/ 457200 h 43200"/>
              <a:gd name="T2" fmla="*/ 750099 w 43200"/>
              <a:gd name="T3" fmla="*/ 913426 h 43200"/>
              <a:gd name="T4" fmla="*/ 4653 w 43200"/>
              <a:gd name="T5" fmla="*/ 457200 h 43200"/>
              <a:gd name="T6" fmla="*/ 750099 w 43200"/>
              <a:gd name="T7" fmla="*/ 52282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262673"/>
          </a:solidFill>
          <a:ln w="9525">
            <a:noFill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solidFill>
                  <a:srgbClr val="FFFFFF"/>
                </a:solidFill>
                <a:latin typeface="Arial" charset="0"/>
              </a:rPr>
              <a:t>XSLT </a:t>
            </a:r>
          </a:p>
          <a:p>
            <a:r>
              <a:rPr lang="de-AT" sz="1200">
                <a:solidFill>
                  <a:srgbClr val="FFFFFF"/>
                </a:solidFill>
                <a:latin typeface="Arial" charset="0"/>
              </a:rPr>
              <a:t>transformation</a:t>
            </a: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Pfeil nach rechts 27"/>
          <p:cNvSpPr>
            <a:spLocks noChangeArrowheads="1"/>
          </p:cNvSpPr>
          <p:nvPr/>
        </p:nvSpPr>
        <p:spPr bwMode="auto">
          <a:xfrm rot="10800000">
            <a:off x="5891213" y="4286250"/>
            <a:ext cx="406400" cy="341313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29" name="Flussdiagramm: Karte 28"/>
          <p:cNvSpPr>
            <a:spLocks noChangeArrowheads="1"/>
          </p:cNvSpPr>
          <p:nvPr/>
        </p:nvSpPr>
        <p:spPr bwMode="auto">
          <a:xfrm>
            <a:off x="4891088" y="5143500"/>
            <a:ext cx="714375" cy="857250"/>
          </a:xfrm>
          <a:prstGeom prst="flowChartPunchedCard">
            <a:avLst/>
          </a:prstGeom>
          <a:solidFill>
            <a:srgbClr val="CECEEF"/>
          </a:solidFill>
          <a:ln w="9525">
            <a:noFill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latin typeface="Arial" charset="0"/>
              </a:rPr>
              <a:t>Local </a:t>
            </a:r>
          </a:p>
          <a:p>
            <a:r>
              <a:rPr lang="de-AT" sz="1200">
                <a:latin typeface="Arial" charset="0"/>
              </a:rPr>
              <a:t>WSLA </a:t>
            </a:r>
          </a:p>
          <a:p>
            <a:r>
              <a:rPr lang="de-AT" sz="1200">
                <a:latin typeface="Arial" charset="0"/>
              </a:rPr>
              <a:t>template</a:t>
            </a:r>
            <a:endParaRPr lang="de-DE" sz="1200">
              <a:latin typeface="Arial" charset="0"/>
            </a:endParaRPr>
          </a:p>
        </p:txBody>
      </p:sp>
      <p:sp>
        <p:nvSpPr>
          <p:cNvPr id="30" name="Flussdiagramm: Karte 29"/>
          <p:cNvSpPr>
            <a:spLocks noChangeArrowheads="1"/>
          </p:cNvSpPr>
          <p:nvPr/>
        </p:nvSpPr>
        <p:spPr bwMode="auto">
          <a:xfrm>
            <a:off x="6391275" y="5000625"/>
            <a:ext cx="857250" cy="785813"/>
          </a:xfrm>
          <a:prstGeom prst="flowChartPunchedCard">
            <a:avLst/>
          </a:prstGeom>
          <a:solidFill>
            <a:srgbClr val="CECEEF"/>
          </a:solidFill>
          <a:ln w="9525">
            <a:noFill/>
            <a:prstDash val="dash"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latin typeface="Arial" charset="0"/>
              </a:rPr>
              <a:t>Rule</a:t>
            </a:r>
          </a:p>
          <a:p>
            <a:r>
              <a:rPr lang="de-AT" sz="1200">
                <a:latin typeface="Arial" charset="0"/>
              </a:rPr>
              <a:t>From local </a:t>
            </a:r>
          </a:p>
          <a:p>
            <a:r>
              <a:rPr lang="de-AT" sz="1200">
                <a:latin typeface="Arial" charset="0"/>
              </a:rPr>
              <a:t>to remote</a:t>
            </a:r>
            <a:endParaRPr lang="de-DE" sz="1200">
              <a:latin typeface="Arial" charset="0"/>
            </a:endParaRPr>
          </a:p>
        </p:txBody>
      </p:sp>
      <p:sp>
        <p:nvSpPr>
          <p:cNvPr id="31" name="Flussdiagramm: Karte 30"/>
          <p:cNvSpPr>
            <a:spLocks noChangeArrowheads="1"/>
          </p:cNvSpPr>
          <p:nvPr/>
        </p:nvSpPr>
        <p:spPr bwMode="auto">
          <a:xfrm>
            <a:off x="6319838" y="5072063"/>
            <a:ext cx="857250" cy="785812"/>
          </a:xfrm>
          <a:prstGeom prst="flowChartPunchedCard">
            <a:avLst/>
          </a:prstGeom>
          <a:solidFill>
            <a:srgbClr val="CECEEF"/>
          </a:solidFill>
          <a:ln w="9525">
            <a:noFill/>
            <a:prstDash val="dash"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latin typeface="Arial" charset="0"/>
              </a:rPr>
              <a:t>Rule</a:t>
            </a:r>
          </a:p>
          <a:p>
            <a:r>
              <a:rPr lang="de-AT" sz="1200">
                <a:latin typeface="Arial" charset="0"/>
              </a:rPr>
              <a:t>From local </a:t>
            </a:r>
          </a:p>
          <a:p>
            <a:r>
              <a:rPr lang="de-AT" sz="1200">
                <a:latin typeface="Arial" charset="0"/>
              </a:rPr>
              <a:t>to remote</a:t>
            </a:r>
            <a:endParaRPr lang="de-DE" sz="1200">
              <a:latin typeface="Arial" charset="0"/>
            </a:endParaRPr>
          </a:p>
        </p:txBody>
      </p:sp>
      <p:sp>
        <p:nvSpPr>
          <p:cNvPr id="32" name="Flussdiagramm: Karte 31"/>
          <p:cNvSpPr>
            <a:spLocks noChangeArrowheads="1"/>
          </p:cNvSpPr>
          <p:nvPr/>
        </p:nvSpPr>
        <p:spPr bwMode="auto">
          <a:xfrm>
            <a:off x="6248400" y="5143500"/>
            <a:ext cx="857250" cy="785813"/>
          </a:xfrm>
          <a:prstGeom prst="flowChartPunchedCard">
            <a:avLst/>
          </a:prstGeom>
          <a:solidFill>
            <a:srgbClr val="CECEEF"/>
          </a:solidFill>
          <a:ln w="9525">
            <a:noFill/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r>
              <a:rPr lang="de-AT" sz="1200">
                <a:latin typeface="Arial" charset="0"/>
              </a:rPr>
              <a:t>Rule</a:t>
            </a:r>
          </a:p>
          <a:p>
            <a:r>
              <a:rPr lang="de-AT" sz="1200">
                <a:latin typeface="Arial" charset="0"/>
              </a:rPr>
              <a:t>from local </a:t>
            </a:r>
          </a:p>
          <a:p>
            <a:r>
              <a:rPr lang="de-AT" sz="1200">
                <a:latin typeface="Arial" charset="0"/>
              </a:rPr>
              <a:t>to remote</a:t>
            </a:r>
            <a:endParaRPr lang="de-DE" sz="1200">
              <a:latin typeface="Arial" charset="0"/>
            </a:endParaRPr>
          </a:p>
        </p:txBody>
      </p:sp>
      <p:sp>
        <p:nvSpPr>
          <p:cNvPr id="33" name="Pfeil nach rechts 32"/>
          <p:cNvSpPr>
            <a:spLocks noChangeArrowheads="1"/>
          </p:cNvSpPr>
          <p:nvPr/>
        </p:nvSpPr>
        <p:spPr bwMode="auto">
          <a:xfrm rot="-1386516">
            <a:off x="7227888" y="5210175"/>
            <a:ext cx="406400" cy="341313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12323" name="Textfeld 33"/>
          <p:cNvSpPr txBox="1">
            <a:spLocks noChangeArrowheads="1"/>
          </p:cNvSpPr>
          <p:nvPr/>
        </p:nvSpPr>
        <p:spPr bwMode="auto">
          <a:xfrm>
            <a:off x="7319963" y="3714750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AT" b="1"/>
              <a:t>+</a:t>
            </a:r>
            <a:endParaRPr lang="de-DE" b="1"/>
          </a:p>
        </p:txBody>
      </p:sp>
      <p:sp>
        <p:nvSpPr>
          <p:cNvPr id="12324" name="Textfeld 34"/>
          <p:cNvSpPr txBox="1">
            <a:spLocks noChangeArrowheads="1"/>
          </p:cNvSpPr>
          <p:nvPr/>
        </p:nvSpPr>
        <p:spPr bwMode="auto">
          <a:xfrm>
            <a:off x="5748338" y="5357813"/>
            <a:ext cx="357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AT" b="1"/>
              <a:t>+</a:t>
            </a:r>
            <a:endParaRPr lang="de-DE" b="1"/>
          </a:p>
        </p:txBody>
      </p:sp>
      <p:sp>
        <p:nvSpPr>
          <p:cNvPr id="36" name="Pfeil nach rechts 35"/>
          <p:cNvSpPr>
            <a:spLocks noChangeArrowheads="1"/>
          </p:cNvSpPr>
          <p:nvPr/>
        </p:nvSpPr>
        <p:spPr bwMode="auto">
          <a:xfrm rot="5011812">
            <a:off x="5022850" y="4837113"/>
            <a:ext cx="407988" cy="341312"/>
          </a:xfrm>
          <a:prstGeom prst="rightArrow">
            <a:avLst>
              <a:gd name="adj1" fmla="val 50000"/>
              <a:gd name="adj2" fmla="val 5019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endParaRPr lang="de-DE" sz="1800">
              <a:latin typeface="Arial" charset="0"/>
            </a:endParaRPr>
          </a:p>
        </p:txBody>
      </p:sp>
      <p:sp>
        <p:nvSpPr>
          <p:cNvPr id="12326" name="Textfeld 39"/>
          <p:cNvSpPr txBox="1">
            <a:spLocks noChangeArrowheads="1"/>
          </p:cNvSpPr>
          <p:nvPr/>
        </p:nvSpPr>
        <p:spPr bwMode="auto">
          <a:xfrm>
            <a:off x="3676650" y="2857500"/>
            <a:ext cx="96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AT" sz="1400">
                <a:latin typeface="Arial" charset="0"/>
                <a:ea typeface="Arial" charset="0"/>
                <a:cs typeface="Arial" charset="0"/>
              </a:rPr>
              <a:t>Service</a:t>
            </a:r>
          </a:p>
          <a:p>
            <a:r>
              <a:rPr lang="de-AT" sz="1400">
                <a:latin typeface="Arial" charset="0"/>
                <a:ea typeface="Arial" charset="0"/>
                <a:cs typeface="Arial" charset="0"/>
              </a:rPr>
              <a:t>consumer</a:t>
            </a:r>
            <a:endParaRPr lang="de-DE" sz="1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327" name="Textfeld 42"/>
          <p:cNvSpPr txBox="1">
            <a:spLocks noChangeArrowheads="1"/>
          </p:cNvSpPr>
          <p:nvPr/>
        </p:nvSpPr>
        <p:spPr bwMode="auto">
          <a:xfrm>
            <a:off x="3676650" y="3643313"/>
            <a:ext cx="830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AT" sz="1400">
                <a:latin typeface="Arial" charset="0"/>
                <a:ea typeface="Arial" charset="0"/>
                <a:cs typeface="Arial" charset="0"/>
              </a:rPr>
              <a:t>Service</a:t>
            </a:r>
          </a:p>
          <a:p>
            <a:r>
              <a:rPr lang="de-AT" sz="1400">
                <a:latin typeface="Arial" charset="0"/>
                <a:ea typeface="Arial" charset="0"/>
                <a:cs typeface="Arial" charset="0"/>
              </a:rPr>
              <a:t>provider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 Negotiation Architecture</a:t>
            </a:r>
          </a:p>
        </p:txBody>
      </p:sp>
      <p:pic>
        <p:nvPicPr>
          <p:cNvPr id="4" name="Picture 3" descr="GenericServiceNegoti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48408"/>
            <a:ext cx="9144000" cy="4161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-Wien">
  <a:themeElements>
    <a:clrScheme name="TU-W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U-Wien">
      <a:majorFont>
        <a:latin typeface="TUSans"/>
        <a:ea typeface=""/>
        <a:cs typeface=""/>
      </a:majorFont>
      <a:minorFont>
        <a:latin typeface="TU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U-W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-W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-W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-W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-W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-W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-W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-W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-W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-W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-W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-W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4298</TotalTime>
  <Words>1299</Words>
  <Application>Microsoft PowerPoint</Application>
  <PresentationFormat>On-screen Show (4:3)</PresentationFormat>
  <Paragraphs>292</Paragraphs>
  <Slides>16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TU-Wien</vt:lpstr>
      <vt:lpstr>home:ivonabrandic:Papers:MyPublications:Cloud_FGCS_2008.doc!OLE_LINK1</vt:lpstr>
      <vt:lpstr>Advanced QoS Methods for Grid Workflows Based on Meta-Negotiations and SLA-Mappings</vt:lpstr>
      <vt:lpstr>Case Study: From Grid Workflows to Clouds</vt:lpstr>
      <vt:lpstr>Cloud Computing: Relation to Meta Negotiations &amp; SLA Mappings</vt:lpstr>
      <vt:lpstr>Contributions</vt:lpstr>
      <vt:lpstr>Case Study: MFSS</vt:lpstr>
      <vt:lpstr>Scenario for Meta Negotiations</vt:lpstr>
      <vt:lpstr>Sample Meta Negotiation Protocol</vt:lpstr>
      <vt:lpstr>Example SLA Mapping &amp; Mapping Scenario</vt:lpstr>
      <vt:lpstr>Meta Negotiation Architecture</vt:lpstr>
      <vt:lpstr>Registry methods</vt:lpstr>
      <vt:lpstr>Meta Negotiation Middleware &amp; Dependency Injection</vt:lpstr>
      <vt:lpstr>SLA Mapping Middleware</vt:lpstr>
      <vt:lpstr>Case Study: Amadeus Workflows &amp; ANEKA</vt:lpstr>
      <vt:lpstr>Sample Workflow</vt:lpstr>
      <vt:lpstr>Conclusion &amp; Future Work</vt:lpstr>
      <vt:lpstr>Questions &amp; Contact information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Ivona Brandic</cp:lastModifiedBy>
  <cp:revision>343</cp:revision>
  <dcterms:created xsi:type="dcterms:W3CDTF">2008-11-17T18:27:22Z</dcterms:created>
  <dcterms:modified xsi:type="dcterms:W3CDTF">2008-11-17T20:15:13Z</dcterms:modified>
</cp:coreProperties>
</file>