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633" r:id="rId2"/>
    <p:sldId id="636" r:id="rId3"/>
    <p:sldId id="681" r:id="rId4"/>
    <p:sldId id="679" r:id="rId5"/>
    <p:sldId id="682" r:id="rId6"/>
    <p:sldId id="683" r:id="rId7"/>
    <p:sldId id="715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701" r:id="rId25"/>
    <p:sldId id="716" r:id="rId26"/>
    <p:sldId id="702" r:id="rId27"/>
    <p:sldId id="703" r:id="rId28"/>
    <p:sldId id="704" r:id="rId29"/>
    <p:sldId id="706" r:id="rId30"/>
    <p:sldId id="717" r:id="rId31"/>
    <p:sldId id="718" r:id="rId32"/>
    <p:sldId id="547" r:id="rId33"/>
    <p:sldId id="708" r:id="rId34"/>
    <p:sldId id="710" r:id="rId35"/>
    <p:sldId id="711" r:id="rId36"/>
    <p:sldId id="712" r:id="rId37"/>
    <p:sldId id="713" r:id="rId38"/>
    <p:sldId id="714" r:id="rId39"/>
    <p:sldId id="722" r:id="rId40"/>
    <p:sldId id="723" r:id="rId41"/>
    <p:sldId id="724" r:id="rId42"/>
    <p:sldId id="725" r:id="rId43"/>
    <p:sldId id="651" r:id="rId44"/>
    <p:sldId id="709" r:id="rId45"/>
  </p:sldIdLst>
  <p:sldSz cx="9144000" cy="6858000" type="screen4x3"/>
  <p:notesSz cx="7099300" cy="10234613"/>
  <p:defaultTextStyle>
    <a:defPPr>
      <a:defRPr lang="es-ES_tradnl"/>
    </a:defPPr>
    <a:lvl1pPr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541"/>
    <a:srgbClr val="FF9900"/>
    <a:srgbClr val="FF9999"/>
    <a:srgbClr val="66FFCC"/>
    <a:srgbClr val="FF3300"/>
    <a:srgbClr val="000000"/>
    <a:srgbClr val="CCFFCC"/>
    <a:srgbClr val="FFFFCC"/>
    <a:srgbClr val="66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0" autoAdjust="0"/>
    <p:restoredTop sz="88288" autoAdjust="0"/>
  </p:normalViewPr>
  <p:slideViewPr>
    <p:cSldViewPr snapToGrid="0">
      <p:cViewPr varScale="1">
        <p:scale>
          <a:sx n="69" d="100"/>
          <a:sy n="69" d="100"/>
        </p:scale>
        <p:origin x="-1128" y="-108"/>
      </p:cViewPr>
      <p:guideLst>
        <p:guide orient="horz" pos="2160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70" y="648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stavo\Documents\Versi&#243;n_Martes_07\Datos_Montage_LIG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54727204056"/>
          <c:y val="0.28720626631853785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graficas!$K$6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graficas!$K$7:$K$9</c:f>
              <c:numCache>
                <c:formatCode>General</c:formatCode>
                <c:ptCount val="3"/>
                <c:pt idx="0">
                  <c:v>11550</c:v>
                </c:pt>
                <c:pt idx="1">
                  <c:v>9800</c:v>
                </c:pt>
                <c:pt idx="2">
                  <c:v>12500</c:v>
                </c:pt>
              </c:numCache>
            </c:numRef>
          </c:val>
        </c:ser>
        <c:ser>
          <c:idx val="1"/>
          <c:order val="1"/>
          <c:tx>
            <c:strRef>
              <c:f>graficas!$L$6</c:f>
              <c:strCache>
                <c:ptCount val="1"/>
                <c:pt idx="0">
                  <c:v>min-min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graficas!$L$7:$L$9</c:f>
              <c:numCache>
                <c:formatCode>General</c:formatCode>
                <c:ptCount val="3"/>
                <c:pt idx="0">
                  <c:v>7300</c:v>
                </c:pt>
                <c:pt idx="1">
                  <c:v>6000</c:v>
                </c:pt>
                <c:pt idx="2">
                  <c:v>6025</c:v>
                </c:pt>
              </c:numCache>
            </c:numRef>
          </c:val>
        </c:ser>
        <c:ser>
          <c:idx val="2"/>
          <c:order val="2"/>
          <c:tx>
            <c:strRef>
              <c:f>graficas!$M$6</c:f>
              <c:strCache>
                <c:ptCount val="1"/>
                <c:pt idx="0">
                  <c:v>HEFT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graficas!$M$7:$M$9</c:f>
              <c:numCache>
                <c:formatCode>General</c:formatCode>
                <c:ptCount val="3"/>
                <c:pt idx="0">
                  <c:v>6900</c:v>
                </c:pt>
                <c:pt idx="1">
                  <c:v>5500</c:v>
                </c:pt>
                <c:pt idx="2">
                  <c:v>5557</c:v>
                </c:pt>
              </c:numCache>
            </c:numRef>
          </c:val>
        </c:ser>
        <c:ser>
          <c:idx val="3"/>
          <c:order val="3"/>
          <c:tx>
            <c:strRef>
              <c:f>graficas!$N$6</c:f>
              <c:strCache>
                <c:ptCount val="1"/>
                <c:pt idx="0">
                  <c:v>BMCT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graficas!$N$7:$N$9</c:f>
              <c:numCache>
                <c:formatCode>General</c:formatCode>
                <c:ptCount val="3"/>
                <c:pt idx="0">
                  <c:v>6700</c:v>
                </c:pt>
                <c:pt idx="1">
                  <c:v>5000</c:v>
                </c:pt>
                <c:pt idx="2">
                  <c:v>5023</c:v>
                </c:pt>
              </c:numCache>
            </c:numRef>
          </c:val>
        </c:ser>
        <c:axId val="55067776"/>
        <c:axId val="55069696"/>
      </c:barChart>
      <c:catAx>
        <c:axId val="55067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default Scheduling Policies</a:t>
                </a:r>
              </a:p>
            </c:rich>
          </c:tx>
          <c:layout>
            <c:manualLayout>
              <c:xMode val="edge"/>
              <c:yMode val="edge"/>
              <c:x val="0.26666705550695025"/>
              <c:y val="0.9007832898172285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5069696"/>
        <c:crosses val="autoZero"/>
        <c:auto val="1"/>
        <c:lblAlgn val="ctr"/>
        <c:lblOffset val="100"/>
        <c:tickLblSkip val="1"/>
        <c:tickMarkSkip val="1"/>
      </c:catAx>
      <c:valAx>
        <c:axId val="550696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3.1481481481481492E-2"/>
              <c:y val="0.3629242819843362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506777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5472720405"/>
          <c:y val="0.28720626631853785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graficas!$K$6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graficas!$K$7:$K$9</c:f>
              <c:numCache>
                <c:formatCode>General</c:formatCode>
                <c:ptCount val="3"/>
                <c:pt idx="0">
                  <c:v>11550</c:v>
                </c:pt>
                <c:pt idx="1">
                  <c:v>9800</c:v>
                </c:pt>
                <c:pt idx="2">
                  <c:v>12500</c:v>
                </c:pt>
              </c:numCache>
            </c:numRef>
          </c:val>
        </c:ser>
        <c:ser>
          <c:idx val="1"/>
          <c:order val="1"/>
          <c:tx>
            <c:strRef>
              <c:f>graficas!$L$6</c:f>
              <c:strCache>
                <c:ptCount val="1"/>
                <c:pt idx="0">
                  <c:v>min-min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graficas!$L$7:$L$9</c:f>
              <c:numCache>
                <c:formatCode>General</c:formatCode>
                <c:ptCount val="3"/>
                <c:pt idx="0">
                  <c:v>7300</c:v>
                </c:pt>
                <c:pt idx="1">
                  <c:v>6000</c:v>
                </c:pt>
                <c:pt idx="2">
                  <c:v>6025</c:v>
                </c:pt>
              </c:numCache>
            </c:numRef>
          </c:val>
        </c:ser>
        <c:ser>
          <c:idx val="2"/>
          <c:order val="2"/>
          <c:tx>
            <c:strRef>
              <c:f>graficas!$M$6</c:f>
              <c:strCache>
                <c:ptCount val="1"/>
                <c:pt idx="0">
                  <c:v>HEFT</c:v>
                </c:pt>
              </c:strCache>
            </c:strRef>
          </c:tx>
          <c:spPr>
            <a:solidFill>
              <a:srgbClr val="FD4541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graficas!$M$7:$M$9</c:f>
              <c:numCache>
                <c:formatCode>General</c:formatCode>
                <c:ptCount val="3"/>
                <c:pt idx="0">
                  <c:v>6900</c:v>
                </c:pt>
                <c:pt idx="1">
                  <c:v>5500</c:v>
                </c:pt>
                <c:pt idx="2">
                  <c:v>5557</c:v>
                </c:pt>
              </c:numCache>
            </c:numRef>
          </c:val>
        </c:ser>
        <c:ser>
          <c:idx val="3"/>
          <c:order val="3"/>
          <c:tx>
            <c:strRef>
              <c:f>graficas!$N$6</c:f>
              <c:strCache>
                <c:ptCount val="1"/>
                <c:pt idx="0">
                  <c:v>BMCT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graficas!$J$7:$J$9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graficas!$N$7:$N$9</c:f>
              <c:numCache>
                <c:formatCode>General</c:formatCode>
                <c:ptCount val="3"/>
                <c:pt idx="0">
                  <c:v>6700</c:v>
                </c:pt>
                <c:pt idx="1">
                  <c:v>5000</c:v>
                </c:pt>
                <c:pt idx="2">
                  <c:v>5023</c:v>
                </c:pt>
              </c:numCache>
            </c:numRef>
          </c:val>
        </c:ser>
        <c:axId val="57386880"/>
        <c:axId val="57401344"/>
      </c:barChart>
      <c:catAx>
        <c:axId val="57386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differents Scheduling Policies</a:t>
                </a:r>
              </a:p>
            </c:rich>
          </c:tx>
          <c:layout>
            <c:manualLayout>
              <c:xMode val="edge"/>
              <c:yMode val="edge"/>
              <c:x val="0.26666705550695025"/>
              <c:y val="0.9007832898172289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7401344"/>
        <c:crosses val="autoZero"/>
        <c:auto val="1"/>
        <c:lblAlgn val="ctr"/>
        <c:lblOffset val="100"/>
        <c:tickLblSkip val="1"/>
        <c:tickMarkSkip val="1"/>
      </c:catAx>
      <c:valAx>
        <c:axId val="574013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3.1481481481481485E-2"/>
              <c:y val="0.362924281984336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738688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222229999027913"/>
          <c:y val="0.17406440382941729"/>
          <c:w val="0.38608632254301634"/>
          <c:h val="5.18714664583376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45367940159"/>
          <c:y val="0.20017406440382937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graficas!$I$45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accent2"/>
              </a:solidFill>
            </c:spPr>
          </c:dPt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graficas!$I$46:$I$48</c:f>
              <c:numCache>
                <c:formatCode>General</c:formatCode>
                <c:ptCount val="3"/>
                <c:pt idx="0">
                  <c:v>24550</c:v>
                </c:pt>
                <c:pt idx="1">
                  <c:v>18321</c:v>
                </c:pt>
                <c:pt idx="2">
                  <c:v>27717</c:v>
                </c:pt>
              </c:numCache>
            </c:numRef>
          </c:val>
        </c:ser>
        <c:ser>
          <c:idx val="1"/>
          <c:order val="1"/>
          <c:tx>
            <c:strRef>
              <c:f>graficas!$J$45</c:f>
              <c:strCache>
                <c:ptCount val="1"/>
                <c:pt idx="0">
                  <c:v>min-min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graficas!$J$46:$J$48</c:f>
              <c:numCache>
                <c:formatCode>General</c:formatCode>
                <c:ptCount val="3"/>
                <c:pt idx="0">
                  <c:v>13598</c:v>
                </c:pt>
                <c:pt idx="1">
                  <c:v>11654</c:v>
                </c:pt>
                <c:pt idx="2">
                  <c:v>13258</c:v>
                </c:pt>
              </c:numCache>
            </c:numRef>
          </c:val>
        </c:ser>
        <c:ser>
          <c:idx val="2"/>
          <c:order val="2"/>
          <c:tx>
            <c:strRef>
              <c:f>graficas!$K$45</c:f>
              <c:strCache>
                <c:ptCount val="1"/>
                <c:pt idx="0">
                  <c:v>HEFT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graficas!$K$46:$K$48</c:f>
              <c:numCache>
                <c:formatCode>General</c:formatCode>
                <c:ptCount val="3"/>
                <c:pt idx="0">
                  <c:v>9621</c:v>
                </c:pt>
                <c:pt idx="1">
                  <c:v>8327</c:v>
                </c:pt>
                <c:pt idx="2">
                  <c:v>10100</c:v>
                </c:pt>
              </c:numCache>
            </c:numRef>
          </c:val>
        </c:ser>
        <c:ser>
          <c:idx val="3"/>
          <c:order val="3"/>
          <c:tx>
            <c:strRef>
              <c:f>graficas!$L$45</c:f>
              <c:strCache>
                <c:ptCount val="1"/>
                <c:pt idx="0">
                  <c:v>BMCT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graficas!$L$46:$L$48</c:f>
              <c:numCache>
                <c:formatCode>General</c:formatCode>
                <c:ptCount val="3"/>
                <c:pt idx="0">
                  <c:v>11847</c:v>
                </c:pt>
                <c:pt idx="1">
                  <c:v>10500</c:v>
                </c:pt>
                <c:pt idx="2">
                  <c:v>11221</c:v>
                </c:pt>
              </c:numCache>
            </c:numRef>
          </c:val>
        </c:ser>
        <c:axId val="57604736"/>
        <c:axId val="58663680"/>
      </c:barChart>
      <c:catAx>
        <c:axId val="57604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 dirty="0" err="1"/>
                  <a:t>Worflow</a:t>
                </a:r>
                <a:r>
                  <a:rPr lang="es-ES_tradnl" dirty="0"/>
                  <a:t> </a:t>
                </a:r>
                <a:r>
                  <a:rPr lang="es-ES_tradnl" dirty="0" err="1"/>
                  <a:t>engine</a:t>
                </a:r>
                <a:r>
                  <a:rPr lang="es-ES_tradnl" dirty="0"/>
                  <a:t> </a:t>
                </a:r>
                <a:r>
                  <a:rPr lang="es-ES_tradnl" dirty="0" err="1"/>
                  <a:t>with</a:t>
                </a:r>
                <a:r>
                  <a:rPr lang="es-ES_tradnl" dirty="0"/>
                  <a:t> </a:t>
                </a:r>
                <a:r>
                  <a:rPr lang="es-ES_tradnl" dirty="0" smtClean="0"/>
                  <a:t>default </a:t>
                </a:r>
                <a:r>
                  <a:rPr lang="es-ES_tradnl" dirty="0" err="1" smtClean="0"/>
                  <a:t>Scheduling</a:t>
                </a:r>
                <a:r>
                  <a:rPr lang="es-ES_tradnl" dirty="0" smtClean="0"/>
                  <a:t> </a:t>
                </a:r>
                <a:r>
                  <a:rPr lang="es-ES_tradnl" dirty="0" err="1"/>
                  <a:t>Policies</a:t>
                </a:r>
                <a:endParaRPr lang="es-ES_tradnl" dirty="0"/>
              </a:p>
            </c:rich>
          </c:tx>
          <c:layout>
            <c:manualLayout>
              <c:xMode val="edge"/>
              <c:yMode val="edge"/>
              <c:x val="0.24197569748225939"/>
              <c:y val="0.8694516971279373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8663680"/>
        <c:crosses val="autoZero"/>
        <c:auto val="1"/>
        <c:lblAlgn val="ctr"/>
        <c:lblOffset val="100"/>
        <c:tickLblSkip val="1"/>
        <c:tickMarkSkip val="1"/>
      </c:catAx>
      <c:valAx>
        <c:axId val="58663680"/>
        <c:scaling>
          <c:orientation val="minMax"/>
          <c:max val="3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1.6666666666666691E-2"/>
              <c:y val="0.296779808529155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7604736"/>
        <c:crosses val="autoZero"/>
        <c:crossBetween val="between"/>
        <c:majorUnit val="20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4536794017"/>
          <c:y val="0.25587467362924426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graficas!$I$45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graficas!$I$46:$I$48</c:f>
              <c:numCache>
                <c:formatCode>General</c:formatCode>
                <c:ptCount val="3"/>
                <c:pt idx="0">
                  <c:v>24550</c:v>
                </c:pt>
                <c:pt idx="1">
                  <c:v>18321</c:v>
                </c:pt>
                <c:pt idx="2">
                  <c:v>27717</c:v>
                </c:pt>
              </c:numCache>
            </c:numRef>
          </c:val>
        </c:ser>
        <c:ser>
          <c:idx val="1"/>
          <c:order val="1"/>
          <c:tx>
            <c:strRef>
              <c:f>graficas!$J$45</c:f>
              <c:strCache>
                <c:ptCount val="1"/>
                <c:pt idx="0">
                  <c:v>min-min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graficas!$J$46:$J$48</c:f>
              <c:numCache>
                <c:formatCode>General</c:formatCode>
                <c:ptCount val="3"/>
                <c:pt idx="0">
                  <c:v>13598</c:v>
                </c:pt>
                <c:pt idx="1">
                  <c:v>11654</c:v>
                </c:pt>
                <c:pt idx="2">
                  <c:v>13258</c:v>
                </c:pt>
              </c:numCache>
            </c:numRef>
          </c:val>
        </c:ser>
        <c:ser>
          <c:idx val="2"/>
          <c:order val="2"/>
          <c:tx>
            <c:strRef>
              <c:f>graficas!$K$45</c:f>
              <c:strCache>
                <c:ptCount val="1"/>
                <c:pt idx="0">
                  <c:v>HEFT</c:v>
                </c:pt>
              </c:strCache>
            </c:strRef>
          </c:tx>
          <c:spPr>
            <a:solidFill>
              <a:srgbClr val="FD4541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graficas!$K$46:$K$48</c:f>
              <c:numCache>
                <c:formatCode>General</c:formatCode>
                <c:ptCount val="3"/>
                <c:pt idx="0">
                  <c:v>9621</c:v>
                </c:pt>
                <c:pt idx="1">
                  <c:v>8327</c:v>
                </c:pt>
                <c:pt idx="2">
                  <c:v>10100</c:v>
                </c:pt>
              </c:numCache>
            </c:numRef>
          </c:val>
        </c:ser>
        <c:ser>
          <c:idx val="3"/>
          <c:order val="3"/>
          <c:tx>
            <c:strRef>
              <c:f>graficas!$L$45</c:f>
              <c:strCache>
                <c:ptCount val="1"/>
                <c:pt idx="0">
                  <c:v>BMCT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graficas!$H$46:$H$48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graficas!$L$46:$L$48</c:f>
              <c:numCache>
                <c:formatCode>General</c:formatCode>
                <c:ptCount val="3"/>
                <c:pt idx="0">
                  <c:v>11847</c:v>
                </c:pt>
                <c:pt idx="1">
                  <c:v>10500</c:v>
                </c:pt>
                <c:pt idx="2">
                  <c:v>11221</c:v>
                </c:pt>
              </c:numCache>
            </c:numRef>
          </c:val>
        </c:ser>
        <c:axId val="58710656"/>
        <c:axId val="58725120"/>
      </c:barChart>
      <c:catAx>
        <c:axId val="58710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differents Scheduling Policies</a:t>
                </a:r>
              </a:p>
            </c:rich>
          </c:tx>
          <c:layout>
            <c:manualLayout>
              <c:xMode val="edge"/>
              <c:yMode val="edge"/>
              <c:x val="0.23950656167979004"/>
              <c:y val="0.900783289817230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8725120"/>
        <c:crosses val="autoZero"/>
        <c:auto val="1"/>
        <c:lblAlgn val="ctr"/>
        <c:lblOffset val="100"/>
        <c:tickLblSkip val="1"/>
        <c:tickMarkSkip val="1"/>
      </c:catAx>
      <c:valAx>
        <c:axId val="58725120"/>
        <c:scaling>
          <c:orientation val="minMax"/>
          <c:max val="3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1.9135802469135803E-2"/>
              <c:y val="0.3037423846823324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8710656"/>
        <c:crosses val="autoZero"/>
        <c:crossBetween val="between"/>
        <c:majorUnit val="20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01242344706913"/>
          <c:y val="0.10791993037423847"/>
          <c:w val="0.38608632254301611"/>
          <c:h val="5.18714664583376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54727204045"/>
          <c:y val="0.28720626631853785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Hoja4!$B$28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Hoja4!$B$29:$B$31</c:f>
              <c:numCache>
                <c:formatCode>General</c:formatCode>
                <c:ptCount val="3"/>
                <c:pt idx="0">
                  <c:v>24200</c:v>
                </c:pt>
                <c:pt idx="1">
                  <c:v>22497</c:v>
                </c:pt>
                <c:pt idx="2">
                  <c:v>25891</c:v>
                </c:pt>
              </c:numCache>
            </c:numRef>
          </c:val>
        </c:ser>
        <c:ser>
          <c:idx val="1"/>
          <c:order val="1"/>
          <c:tx>
            <c:strRef>
              <c:f>Hoja4!$C$28</c:f>
              <c:strCache>
                <c:ptCount val="1"/>
                <c:pt idx="0">
                  <c:v>min-min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Hoja4!$C$29:$C$31</c:f>
              <c:numCache>
                <c:formatCode>General</c:formatCode>
                <c:ptCount val="3"/>
                <c:pt idx="0">
                  <c:v>15024</c:v>
                </c:pt>
                <c:pt idx="1">
                  <c:v>14789</c:v>
                </c:pt>
                <c:pt idx="2">
                  <c:v>14357</c:v>
                </c:pt>
              </c:numCache>
            </c:numRef>
          </c:val>
        </c:ser>
        <c:ser>
          <c:idx val="2"/>
          <c:order val="2"/>
          <c:tx>
            <c:strRef>
              <c:f>Hoja4!$D$28</c:f>
              <c:strCache>
                <c:ptCount val="1"/>
                <c:pt idx="0">
                  <c:v>HEFT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Hoja4!$D$29:$D$31</c:f>
              <c:numCache>
                <c:formatCode>General</c:formatCode>
                <c:ptCount val="3"/>
                <c:pt idx="0">
                  <c:v>9384</c:v>
                </c:pt>
                <c:pt idx="1">
                  <c:v>10635</c:v>
                </c:pt>
                <c:pt idx="2">
                  <c:v>9841</c:v>
                </c:pt>
              </c:numCache>
            </c:numRef>
          </c:val>
        </c:ser>
        <c:ser>
          <c:idx val="3"/>
          <c:order val="3"/>
          <c:tx>
            <c:strRef>
              <c:f>Hoja4!$E$28</c:f>
              <c:strCache>
                <c:ptCount val="1"/>
                <c:pt idx="0">
                  <c:v>BMCT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Hoja4!$E$29:$E$31</c:f>
              <c:numCache>
                <c:formatCode>General</c:formatCode>
                <c:ptCount val="3"/>
                <c:pt idx="0">
                  <c:v>10817</c:v>
                </c:pt>
                <c:pt idx="1">
                  <c:v>11103</c:v>
                </c:pt>
                <c:pt idx="2">
                  <c:v>12078</c:v>
                </c:pt>
              </c:numCache>
            </c:numRef>
          </c:val>
        </c:ser>
        <c:axId val="58780672"/>
        <c:axId val="56632448"/>
      </c:barChart>
      <c:catAx>
        <c:axId val="58780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default Scheduling Policies</a:t>
                </a:r>
              </a:p>
            </c:rich>
          </c:tx>
          <c:layout>
            <c:manualLayout>
              <c:xMode val="edge"/>
              <c:yMode val="edge"/>
              <c:x val="0.26666705550695025"/>
              <c:y val="0.9007832898172307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632448"/>
        <c:crosses val="autoZero"/>
        <c:auto val="1"/>
        <c:lblAlgn val="ctr"/>
        <c:lblOffset val="100"/>
        <c:tickLblSkip val="1"/>
        <c:tickMarkSkip val="1"/>
      </c:catAx>
      <c:valAx>
        <c:axId val="56632448"/>
        <c:scaling>
          <c:orientation val="minMax"/>
          <c:max val="3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3.1481481481481492E-2"/>
              <c:y val="0.3629242819843350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8780672"/>
        <c:crosses val="autoZero"/>
        <c:crossBetween val="between"/>
        <c:majorUnit val="20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>
        <c:manualLayout>
          <c:layoutTarget val="inner"/>
          <c:xMode val="edge"/>
          <c:yMode val="edge"/>
          <c:x val="0.1592595472720405"/>
          <c:y val="0.28720626631853785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Hoja4!$B$28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Hoja4!$B$29:$B$31</c:f>
              <c:numCache>
                <c:formatCode>General</c:formatCode>
                <c:ptCount val="3"/>
                <c:pt idx="0">
                  <c:v>24200</c:v>
                </c:pt>
                <c:pt idx="1">
                  <c:v>22497</c:v>
                </c:pt>
                <c:pt idx="2">
                  <c:v>25891</c:v>
                </c:pt>
              </c:numCache>
            </c:numRef>
          </c:val>
        </c:ser>
        <c:ser>
          <c:idx val="1"/>
          <c:order val="1"/>
          <c:tx>
            <c:strRef>
              <c:f>Hoja4!$C$28</c:f>
              <c:strCache>
                <c:ptCount val="1"/>
                <c:pt idx="0">
                  <c:v>min-min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Hoja4!$C$29:$C$31</c:f>
              <c:numCache>
                <c:formatCode>General</c:formatCode>
                <c:ptCount val="3"/>
                <c:pt idx="0">
                  <c:v>15024</c:v>
                </c:pt>
                <c:pt idx="1">
                  <c:v>14789</c:v>
                </c:pt>
                <c:pt idx="2">
                  <c:v>14357</c:v>
                </c:pt>
              </c:numCache>
            </c:numRef>
          </c:val>
        </c:ser>
        <c:ser>
          <c:idx val="2"/>
          <c:order val="2"/>
          <c:tx>
            <c:strRef>
              <c:f>Hoja4!$D$28</c:f>
              <c:strCache>
                <c:ptCount val="1"/>
                <c:pt idx="0">
                  <c:v>HEFT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Hoja4!$D$29:$D$31</c:f>
              <c:numCache>
                <c:formatCode>General</c:formatCode>
                <c:ptCount val="3"/>
                <c:pt idx="0">
                  <c:v>9384</c:v>
                </c:pt>
                <c:pt idx="1">
                  <c:v>10635</c:v>
                </c:pt>
                <c:pt idx="2">
                  <c:v>9841</c:v>
                </c:pt>
              </c:numCache>
            </c:numRef>
          </c:val>
        </c:ser>
        <c:ser>
          <c:idx val="3"/>
          <c:order val="3"/>
          <c:tx>
            <c:strRef>
              <c:f>Hoja4!$E$28</c:f>
              <c:strCache>
                <c:ptCount val="1"/>
                <c:pt idx="0">
                  <c:v>BMCT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Hoja4!$A$29:$A$31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Hoja4!$E$29:$E$31</c:f>
              <c:numCache>
                <c:formatCode>General</c:formatCode>
                <c:ptCount val="3"/>
                <c:pt idx="0">
                  <c:v>10817</c:v>
                </c:pt>
                <c:pt idx="1">
                  <c:v>11103</c:v>
                </c:pt>
                <c:pt idx="2">
                  <c:v>12078</c:v>
                </c:pt>
              </c:numCache>
            </c:numRef>
          </c:val>
        </c:ser>
        <c:axId val="56683520"/>
        <c:axId val="56771712"/>
      </c:barChart>
      <c:catAx>
        <c:axId val="56683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differents Scheduling Policies</a:t>
                </a:r>
              </a:p>
            </c:rich>
          </c:tx>
          <c:layout>
            <c:manualLayout>
              <c:xMode val="edge"/>
              <c:yMode val="edge"/>
              <c:x val="0.26666705550695025"/>
              <c:y val="0.9007832898172298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771712"/>
        <c:crosses val="autoZero"/>
        <c:auto val="1"/>
        <c:lblAlgn val="ctr"/>
        <c:lblOffset val="100"/>
        <c:tickLblSkip val="1"/>
        <c:tickMarkSkip val="1"/>
      </c:catAx>
      <c:valAx>
        <c:axId val="56771712"/>
        <c:scaling>
          <c:orientation val="minMax"/>
          <c:max val="3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3.1481481481481485E-2"/>
              <c:y val="0.3629242819843355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683520"/>
        <c:crosses val="autoZero"/>
        <c:crossBetween val="between"/>
        <c:majorUnit val="20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222229999027913"/>
          <c:y val="0.17406440382941729"/>
          <c:w val="0.38608632254301611"/>
          <c:h val="5.18714664583376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5472720405"/>
          <c:y val="0.28720626631853785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Hoja4!$I$28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Hoja4!$I$29:$I$31</c:f>
              <c:numCache>
                <c:formatCode>General</c:formatCode>
                <c:ptCount val="3"/>
                <c:pt idx="0">
                  <c:v>57750</c:v>
                </c:pt>
                <c:pt idx="1">
                  <c:v>48020</c:v>
                </c:pt>
                <c:pt idx="2">
                  <c:v>58750</c:v>
                </c:pt>
              </c:numCache>
            </c:numRef>
          </c:val>
        </c:ser>
        <c:ser>
          <c:idx val="1"/>
          <c:order val="1"/>
          <c:tx>
            <c:strRef>
              <c:f>Hoja4!$J$28</c:f>
              <c:strCache>
                <c:ptCount val="1"/>
                <c:pt idx="0">
                  <c:v>min-min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Hoja4!$J$29:$J$31</c:f>
              <c:numCache>
                <c:formatCode>General</c:formatCode>
                <c:ptCount val="3"/>
                <c:pt idx="0">
                  <c:v>36500</c:v>
                </c:pt>
                <c:pt idx="1">
                  <c:v>29400.000000000004</c:v>
                </c:pt>
                <c:pt idx="2">
                  <c:v>28317</c:v>
                </c:pt>
              </c:numCache>
            </c:numRef>
          </c:val>
        </c:ser>
        <c:ser>
          <c:idx val="2"/>
          <c:order val="2"/>
          <c:tx>
            <c:strRef>
              <c:f>Hoja4!$K$28</c:f>
              <c:strCache>
                <c:ptCount val="1"/>
                <c:pt idx="0">
                  <c:v>HEFT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Hoja4!$K$29:$K$31</c:f>
              <c:numCache>
                <c:formatCode>General</c:formatCode>
                <c:ptCount val="3"/>
                <c:pt idx="0">
                  <c:v>34500</c:v>
                </c:pt>
                <c:pt idx="1">
                  <c:v>26950.000000000004</c:v>
                </c:pt>
                <c:pt idx="2">
                  <c:v>26117</c:v>
                </c:pt>
              </c:numCache>
            </c:numRef>
          </c:val>
        </c:ser>
        <c:ser>
          <c:idx val="3"/>
          <c:order val="3"/>
          <c:tx>
            <c:strRef>
              <c:f>Hoja4!$L$28</c:f>
              <c:strCache>
                <c:ptCount val="1"/>
                <c:pt idx="0">
                  <c:v>BMCT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Hoja4!$L$29:$L$31</c:f>
              <c:numCache>
                <c:formatCode>General</c:formatCode>
                <c:ptCount val="3"/>
                <c:pt idx="0">
                  <c:v>33500</c:v>
                </c:pt>
                <c:pt idx="1">
                  <c:v>24500</c:v>
                </c:pt>
                <c:pt idx="2">
                  <c:v>23608.100000000002</c:v>
                </c:pt>
              </c:numCache>
            </c:numRef>
          </c:val>
        </c:ser>
        <c:axId val="56827264"/>
        <c:axId val="56845824"/>
      </c:barChart>
      <c:catAx>
        <c:axId val="5682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default Scheduling Policies</a:t>
                </a:r>
              </a:p>
            </c:rich>
          </c:tx>
          <c:layout>
            <c:manualLayout>
              <c:xMode val="edge"/>
              <c:yMode val="edge"/>
              <c:x val="0.26666705550695025"/>
              <c:y val="0.900783289817230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845824"/>
        <c:crosses val="autoZero"/>
        <c:auto val="1"/>
        <c:lblAlgn val="ctr"/>
        <c:lblOffset val="100"/>
        <c:tickLblSkip val="1"/>
        <c:tickMarkSkip val="1"/>
      </c:catAx>
      <c:valAx>
        <c:axId val="56845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3.1481481481481485E-2"/>
              <c:y val="0.362924281984335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827264"/>
        <c:crosses val="autoZero"/>
        <c:crossBetween val="between"/>
        <c:majorUnit val="50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15925954727204042"/>
          <c:y val="0.28720626631853785"/>
          <c:w val="0.75740877714260912"/>
          <c:h val="0.53524804177545648"/>
        </c:manualLayout>
      </c:layout>
      <c:barChart>
        <c:barDir val="col"/>
        <c:grouping val="clustered"/>
        <c:ser>
          <c:idx val="0"/>
          <c:order val="0"/>
          <c:tx>
            <c:strRef>
              <c:f>Hoja4!$I$28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Hoja4!$I$29:$I$31</c:f>
              <c:numCache>
                <c:formatCode>General</c:formatCode>
                <c:ptCount val="3"/>
                <c:pt idx="0">
                  <c:v>57750</c:v>
                </c:pt>
                <c:pt idx="1">
                  <c:v>48020</c:v>
                </c:pt>
                <c:pt idx="2">
                  <c:v>58750</c:v>
                </c:pt>
              </c:numCache>
            </c:numRef>
          </c:val>
        </c:ser>
        <c:ser>
          <c:idx val="1"/>
          <c:order val="1"/>
          <c:tx>
            <c:strRef>
              <c:f>Hoja4!$J$28</c:f>
              <c:strCache>
                <c:ptCount val="1"/>
                <c:pt idx="0">
                  <c:v>min-min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Hoja4!$J$29:$J$31</c:f>
              <c:numCache>
                <c:formatCode>General</c:formatCode>
                <c:ptCount val="3"/>
                <c:pt idx="0">
                  <c:v>36500</c:v>
                </c:pt>
                <c:pt idx="1">
                  <c:v>29400.000000000004</c:v>
                </c:pt>
                <c:pt idx="2">
                  <c:v>28317</c:v>
                </c:pt>
              </c:numCache>
            </c:numRef>
          </c:val>
        </c:ser>
        <c:ser>
          <c:idx val="2"/>
          <c:order val="2"/>
          <c:tx>
            <c:strRef>
              <c:f>Hoja4!$K$28</c:f>
              <c:strCache>
                <c:ptCount val="1"/>
                <c:pt idx="0">
                  <c:v>HEFT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Hoja4!$K$29:$K$31</c:f>
              <c:numCache>
                <c:formatCode>General</c:formatCode>
                <c:ptCount val="3"/>
                <c:pt idx="0">
                  <c:v>34500</c:v>
                </c:pt>
                <c:pt idx="1">
                  <c:v>26950.000000000004</c:v>
                </c:pt>
                <c:pt idx="2">
                  <c:v>26117</c:v>
                </c:pt>
              </c:numCache>
            </c:numRef>
          </c:val>
        </c:ser>
        <c:ser>
          <c:idx val="3"/>
          <c:order val="3"/>
          <c:tx>
            <c:strRef>
              <c:f>Hoja4!$L$28</c:f>
              <c:strCache>
                <c:ptCount val="1"/>
                <c:pt idx="0">
                  <c:v>BMCT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Hoja4!$H$29:$H$31</c:f>
              <c:strCache>
                <c:ptCount val="3"/>
                <c:pt idx="0">
                  <c:v>Taverna</c:v>
                </c:pt>
                <c:pt idx="1">
                  <c:v>DAGMan</c:v>
                </c:pt>
                <c:pt idx="2">
                  <c:v>Karajan</c:v>
                </c:pt>
              </c:strCache>
            </c:strRef>
          </c:cat>
          <c:val>
            <c:numRef>
              <c:f>Hoja4!$L$29:$L$31</c:f>
              <c:numCache>
                <c:formatCode>General</c:formatCode>
                <c:ptCount val="3"/>
                <c:pt idx="0">
                  <c:v>33500</c:v>
                </c:pt>
                <c:pt idx="1">
                  <c:v>24500</c:v>
                </c:pt>
                <c:pt idx="2">
                  <c:v>23608.100000000002</c:v>
                </c:pt>
              </c:numCache>
            </c:numRef>
          </c:val>
        </c:ser>
        <c:axId val="56929664"/>
        <c:axId val="56940032"/>
      </c:barChart>
      <c:catAx>
        <c:axId val="56929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Worflow engine with differents Scheduling Policies</a:t>
                </a:r>
              </a:p>
            </c:rich>
          </c:tx>
          <c:layout>
            <c:manualLayout>
              <c:xMode val="edge"/>
              <c:yMode val="edge"/>
              <c:x val="0.26666705550695025"/>
              <c:y val="0.9007832898172305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940032"/>
        <c:crosses val="autoZero"/>
        <c:auto val="1"/>
        <c:lblAlgn val="ctr"/>
        <c:lblOffset val="100"/>
        <c:tickLblSkip val="1"/>
        <c:tickMarkSkip val="1"/>
      </c:catAx>
      <c:valAx>
        <c:axId val="569400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_tradnl"/>
                  <a:t>Makespan average (sec.)</a:t>
                </a:r>
              </a:p>
            </c:rich>
          </c:tx>
          <c:layout>
            <c:manualLayout>
              <c:xMode val="edge"/>
              <c:yMode val="edge"/>
              <c:x val="3.1481481481481485E-2"/>
              <c:y val="0.3629242819843351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56929664"/>
        <c:crosses val="autoZero"/>
        <c:crossBetween val="between"/>
        <c:majorUnit val="50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2222299990279091"/>
          <c:y val="0.17406440382941718"/>
          <c:w val="0.38608632254301595"/>
          <c:h val="5.187146645833762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85427" cy="4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t" anchorCtr="0" compatLnSpc="1">
            <a:prstTxWarp prst="textNoShape">
              <a:avLst/>
            </a:prstTxWarp>
          </a:bodyPr>
          <a:lstStyle>
            <a:lvl1pPr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296" y="1"/>
            <a:ext cx="3004188" cy="4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t" anchorCtr="0" compatLnSpc="1">
            <a:prstTxWarp prst="textNoShape">
              <a:avLst/>
            </a:prstTxWarp>
          </a:bodyPr>
          <a:lstStyle>
            <a:lvl1pPr algn="r"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045"/>
            <a:ext cx="3085427" cy="4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b" anchorCtr="0" compatLnSpc="1">
            <a:prstTxWarp prst="textNoShape">
              <a:avLst/>
            </a:prstTxWarp>
          </a:bodyPr>
          <a:lstStyle>
            <a:lvl1pPr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296" y="9755045"/>
            <a:ext cx="3004188" cy="47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b" anchorCtr="0" compatLnSpc="1">
            <a:prstTxWarp prst="textNoShape">
              <a:avLst/>
            </a:prstTxWarp>
          </a:bodyPr>
          <a:lstStyle>
            <a:lvl1pPr algn="r"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ED5470C-77FE-45D8-BE40-7241CDFF0F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t" anchorCtr="0" compatLnSpc="1">
            <a:prstTxWarp prst="textNoShape">
              <a:avLst/>
            </a:prstTxWarp>
          </a:bodyPr>
          <a:lstStyle>
            <a:lvl1pPr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t" anchorCtr="0" compatLnSpc="1">
            <a:prstTxWarp prst="textNoShape">
              <a:avLst/>
            </a:prstTxWarp>
          </a:bodyPr>
          <a:lstStyle>
            <a:lvl1pPr algn="r"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1154"/>
            <a:ext cx="5205932" cy="460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b" anchorCtr="0" compatLnSpc="1">
            <a:prstTxWarp prst="textNoShape">
              <a:avLst/>
            </a:prstTxWarp>
          </a:bodyPr>
          <a:lstStyle>
            <a:lvl1pPr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3" tIns="47887" rIns="95773" bIns="47887" numCol="1" anchor="b" anchorCtr="0" compatLnSpc="1">
            <a:prstTxWarp prst="textNoShape">
              <a:avLst/>
            </a:prstTxWarp>
          </a:bodyPr>
          <a:lstStyle>
            <a:lvl1pPr algn="r" defTabSz="957556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096DA86-7F9E-4DD3-B3F7-A03AF0DB77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9" tIns="48285" rIns="96569" bIns="48285"/>
          <a:lstStyle/>
          <a:p>
            <a:pPr defTabSz="965783">
              <a:spcBef>
                <a:spcPct val="0"/>
              </a:spcBef>
              <a:buClrTx/>
            </a:pPr>
            <a:r>
              <a:rPr lang="en-US" sz="1200" b="0" dirty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9" tIns="48285" rIns="96569" bIns="48285" anchor="b"/>
          <a:lstStyle/>
          <a:p>
            <a:pPr algn="r" defTabSz="965783">
              <a:spcBef>
                <a:spcPct val="0"/>
              </a:spcBef>
              <a:buClrTx/>
            </a:pPr>
            <a:fld id="{434959D1-7CCE-4C22-8EDD-AC1346E09C9E}" type="slidenum">
              <a:rPr lang="en-US" sz="1200" b="0">
                <a:latin typeface="Arial" charset="0"/>
              </a:rPr>
              <a:pPr algn="r" defTabSz="965783">
                <a:spcBef>
                  <a:spcPct val="0"/>
                </a:spcBef>
                <a:buClrTx/>
              </a:pPr>
              <a:t>1</a:t>
            </a:fld>
            <a:endParaRPr lang="en-US" sz="1200" b="0" dirty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 lIns="96569" tIns="48285" rIns="96569" bIns="48285"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10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11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r>
              <a:rPr lang="es-ES" dirty="0" smtClean="0"/>
              <a:t>GUSTAVO: Como</a:t>
            </a:r>
            <a:r>
              <a:rPr lang="es-ES" baseline="0" dirty="0" smtClean="0"/>
              <a:t> sabe el </a:t>
            </a:r>
            <a:r>
              <a:rPr lang="es-ES" baseline="0" dirty="0" err="1" smtClean="0"/>
              <a:t>Controller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engine</a:t>
            </a:r>
            <a:r>
              <a:rPr lang="es-ES" baseline="0" dirty="0" smtClean="0"/>
              <a:t> se usara??  El </a:t>
            </a:r>
            <a:r>
              <a:rPr lang="es-ES" baseline="0" dirty="0" err="1" smtClean="0"/>
              <a:t>adaptor</a:t>
            </a:r>
            <a:r>
              <a:rPr lang="es-ES" baseline="0" dirty="0" smtClean="0"/>
              <a:t> es quien se entera el tipo de </a:t>
            </a:r>
            <a:r>
              <a:rPr lang="es-ES" baseline="0" dirty="0" err="1" smtClean="0"/>
              <a:t>engine</a:t>
            </a:r>
            <a:r>
              <a:rPr lang="es-ES" baseline="0" dirty="0" smtClean="0"/>
              <a:t> que esta abajo y en función de eso adapta la descripción del fichero que le pasa el </a:t>
            </a:r>
            <a:r>
              <a:rPr lang="es-ES" baseline="0" dirty="0" err="1" smtClean="0"/>
              <a:t>controller</a:t>
            </a:r>
            <a:r>
              <a:rPr lang="es-ES" baseline="0" dirty="0" smtClean="0"/>
              <a:t>.</a:t>
            </a:r>
          </a:p>
          <a:p>
            <a:r>
              <a:rPr lang="es-ES" baseline="0" dirty="0" smtClean="0"/>
              <a:t>Por que la </a:t>
            </a:r>
            <a:r>
              <a:rPr lang="es-ES" baseline="0" dirty="0" err="1" smtClean="0"/>
              <a:t>linea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Controller</a:t>
            </a:r>
            <a:r>
              <a:rPr lang="es-ES" baseline="0" dirty="0" smtClean="0"/>
              <a:t>-&gt;</a:t>
            </a:r>
            <a:r>
              <a:rPr lang="es-ES" baseline="0" dirty="0" err="1" smtClean="0"/>
              <a:t>Observer</a:t>
            </a:r>
            <a:r>
              <a:rPr lang="es-ES" baseline="0" dirty="0" smtClean="0"/>
              <a:t> esta en punteado? Porque no hay transferencia de ficheros solo indica monitoriza la tarea X y así el </a:t>
            </a:r>
            <a:r>
              <a:rPr lang="es-ES" baseline="0" dirty="0" err="1" smtClean="0"/>
              <a:t>observer</a:t>
            </a:r>
            <a:r>
              <a:rPr lang="es-ES" baseline="0" dirty="0" smtClean="0"/>
              <a:t> ya tiene conocimiento de cual tarea ha sido lanzada.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12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13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14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15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16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17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18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19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2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Goal:  reduce </a:t>
            </a:r>
            <a:r>
              <a:rPr lang="en-US" dirty="0" err="1" smtClean="0">
                <a:latin typeface="Times New Roman" charset="0"/>
              </a:rPr>
              <a:t>makespan</a:t>
            </a:r>
            <a:r>
              <a:rPr lang="en-US" dirty="0" smtClean="0">
                <a:latin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</a:rPr>
              <a:t>Sophisticated scheduling policies.</a:t>
            </a:r>
            <a:r>
              <a:rPr lang="en-US" baseline="0" dirty="0" smtClean="0">
                <a:latin typeface="Times New Roman" charset="0"/>
              </a:rPr>
              <a:t>  Difficult to integrate into existing workflow engines.</a:t>
            </a:r>
          </a:p>
          <a:p>
            <a:r>
              <a:rPr lang="en-US" baseline="0" dirty="0" smtClean="0">
                <a:latin typeface="Times New Roman" charset="0"/>
              </a:rPr>
              <a:t>How do we chose a particular scheduling policy for all the cases? (workload, communication volume, etc.)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20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21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22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23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24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25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26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27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r>
              <a:rPr lang="es-ES" dirty="0" smtClean="0"/>
              <a:t>GUSTAVO:</a:t>
            </a:r>
            <a:r>
              <a:rPr lang="es-ES" baseline="0" dirty="0" smtClean="0"/>
              <a:t>  Quien avisa que las dependencias se han satisfecho:  el </a:t>
            </a:r>
            <a:r>
              <a:rPr lang="es-ES" baseline="0" dirty="0" err="1" smtClean="0"/>
              <a:t>Observer</a:t>
            </a:r>
            <a:r>
              <a:rPr lang="es-ES" baseline="0" dirty="0" smtClean="0"/>
              <a:t> le avisa al </a:t>
            </a:r>
            <a:r>
              <a:rPr lang="es-ES" baseline="0" dirty="0" err="1" smtClean="0"/>
              <a:t>Scheduler</a:t>
            </a:r>
            <a:r>
              <a:rPr lang="es-ES" baseline="0" dirty="0" smtClean="0"/>
              <a:t> que tarea ha acabado, y el </a:t>
            </a:r>
            <a:r>
              <a:rPr lang="es-ES" baseline="0" dirty="0" err="1" smtClean="0"/>
              <a:t>Scheduler</a:t>
            </a:r>
            <a:r>
              <a:rPr lang="es-ES" baseline="0" dirty="0" smtClean="0"/>
              <a:t> resuelve las dependencias?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28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29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3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>
                <a:latin typeface="Times New Roman" charset="0"/>
              </a:rPr>
              <a:t>SchedFlow</a:t>
            </a:r>
            <a:r>
              <a:rPr lang="en-US" dirty="0" smtClean="0">
                <a:latin typeface="Times New Roman" charset="0"/>
              </a:rPr>
              <a:t> integrates scheduling policies into workflow engines (</a:t>
            </a:r>
            <a:r>
              <a:rPr lang="en-US" dirty="0" err="1" smtClean="0">
                <a:latin typeface="Times New Roman" charset="0"/>
              </a:rPr>
              <a:t>Taverna</a:t>
            </a:r>
            <a:r>
              <a:rPr lang="en-US" dirty="0" smtClean="0">
                <a:latin typeface="Times New Roman" charset="0"/>
              </a:rPr>
              <a:t>, </a:t>
            </a:r>
            <a:r>
              <a:rPr lang="en-US" dirty="0" err="1" smtClean="0">
                <a:latin typeface="Times New Roman" charset="0"/>
              </a:rPr>
              <a:t>DAGMan</a:t>
            </a:r>
            <a:r>
              <a:rPr lang="en-US" dirty="0" smtClean="0">
                <a:latin typeface="Times New Roman" charset="0"/>
              </a:rPr>
              <a:t>, Karajan).</a:t>
            </a:r>
          </a:p>
          <a:p>
            <a:r>
              <a:rPr lang="en-US" dirty="0" smtClean="0">
                <a:latin typeface="Times New Roman" charset="0"/>
              </a:rPr>
              <a:t>We used different scheduling policies at different times, depending on the workload of the workflow.</a:t>
            </a:r>
          </a:p>
          <a:p>
            <a:r>
              <a:rPr lang="en-US" dirty="0" smtClean="0">
                <a:latin typeface="Times New Roman" charset="0"/>
              </a:rPr>
              <a:t>Inaccurate computing/communication times.</a:t>
            </a:r>
          </a:p>
          <a:p>
            <a:r>
              <a:rPr lang="en-US" dirty="0" smtClean="0">
                <a:latin typeface="Times New Roman" charset="0"/>
              </a:rPr>
              <a:t>Machines appearing and disappearing dynamically.</a:t>
            </a:r>
          </a:p>
          <a:p>
            <a:r>
              <a:rPr lang="en-US" dirty="0" smtClean="0">
                <a:latin typeface="Times New Roman" charset="0"/>
              </a:rPr>
              <a:t>Flexibility when scheduling workflows.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30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31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32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33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34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35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Reference</a:t>
            </a:r>
            <a:r>
              <a:rPr lang="es-ES" dirty="0" smtClean="0">
                <a:latin typeface="Times New Roman" charset="0"/>
              </a:rPr>
              <a:t> case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compare </a:t>
            </a:r>
            <a:r>
              <a:rPr lang="es-ES" baseline="0" dirty="0" err="1" smtClean="0">
                <a:latin typeface="Times New Roman" charset="0"/>
              </a:rPr>
              <a:t>when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changing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36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Engines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used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for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dependecy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management</a:t>
            </a:r>
            <a:r>
              <a:rPr lang="es-ES" dirty="0" smtClean="0">
                <a:latin typeface="Times New Roman" charset="0"/>
              </a:rPr>
              <a:t> and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monitoring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Makespan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is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reduced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when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user-supplied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policies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smtClean="0">
                <a:latin typeface="Times New Roman" charset="0"/>
              </a:rPr>
              <a:t>In </a:t>
            </a:r>
            <a:r>
              <a:rPr lang="es-ES" baseline="0" dirty="0" err="1" smtClean="0">
                <a:latin typeface="Times New Roman" charset="0"/>
              </a:rPr>
              <a:t>this</a:t>
            </a:r>
            <a:r>
              <a:rPr lang="es-ES" baseline="0" dirty="0" smtClean="0">
                <a:latin typeface="Times New Roman" charset="0"/>
              </a:rPr>
              <a:t> case BMCT </a:t>
            </a:r>
            <a:r>
              <a:rPr lang="es-ES" baseline="0" dirty="0" err="1" smtClean="0">
                <a:latin typeface="Times New Roman" charset="0"/>
              </a:rPr>
              <a:t>is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best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.  </a:t>
            </a:r>
            <a:r>
              <a:rPr lang="es-ES" baseline="0" dirty="0" err="1" smtClean="0">
                <a:latin typeface="Times New Roman" charset="0"/>
              </a:rPr>
              <a:t>Makespan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reduced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around</a:t>
            </a:r>
            <a:r>
              <a:rPr lang="es-ES" baseline="0" dirty="0" smtClean="0">
                <a:latin typeface="Times New Roman" charset="0"/>
              </a:rPr>
              <a:t> 30%.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37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Reference</a:t>
            </a:r>
            <a:r>
              <a:rPr lang="es-ES" dirty="0" smtClean="0">
                <a:latin typeface="Times New Roman" charset="0"/>
              </a:rPr>
              <a:t> case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compare </a:t>
            </a:r>
            <a:r>
              <a:rPr lang="es-ES" baseline="0" dirty="0" err="1" smtClean="0">
                <a:latin typeface="Times New Roman" charset="0"/>
              </a:rPr>
              <a:t>when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changing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38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Now</a:t>
            </a:r>
            <a:r>
              <a:rPr lang="es-ES" dirty="0" smtClean="0">
                <a:latin typeface="Times New Roman" charset="0"/>
              </a:rPr>
              <a:t> HEFT </a:t>
            </a:r>
            <a:r>
              <a:rPr lang="es-ES" dirty="0" err="1" smtClean="0">
                <a:latin typeface="Times New Roman" charset="0"/>
              </a:rPr>
              <a:t>is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the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best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policy</a:t>
            </a:r>
            <a:r>
              <a:rPr lang="es-ES" dirty="0" smtClean="0">
                <a:latin typeface="Times New Roman" charset="0"/>
              </a:rPr>
              <a:t>.</a:t>
            </a:r>
          </a:p>
          <a:p>
            <a:r>
              <a:rPr lang="es-ES" dirty="0" err="1" smtClean="0">
                <a:latin typeface="Times New Roman" charset="0"/>
              </a:rPr>
              <a:t>Same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results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with</a:t>
            </a:r>
            <a:r>
              <a:rPr lang="es-ES" dirty="0" smtClean="0">
                <a:latin typeface="Times New Roman" charset="0"/>
              </a:rPr>
              <a:t> LIGO.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39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3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Reference</a:t>
            </a:r>
            <a:r>
              <a:rPr lang="es-ES" dirty="0" smtClean="0">
                <a:latin typeface="Times New Roman" charset="0"/>
              </a:rPr>
              <a:t> case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compare </a:t>
            </a:r>
            <a:r>
              <a:rPr lang="es-ES" baseline="0" dirty="0" err="1" smtClean="0">
                <a:latin typeface="Times New Roman" charset="0"/>
              </a:rPr>
              <a:t>when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changing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4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40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3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Engines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used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for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dependecy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management</a:t>
            </a:r>
            <a:r>
              <a:rPr lang="es-ES" dirty="0" smtClean="0">
                <a:latin typeface="Times New Roman" charset="0"/>
              </a:rPr>
              <a:t> and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monitoring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Makespan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is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reduced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when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user-supplied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policies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smtClean="0">
                <a:latin typeface="Times New Roman" charset="0"/>
              </a:rPr>
              <a:t>In </a:t>
            </a:r>
            <a:r>
              <a:rPr lang="es-ES" baseline="0" dirty="0" err="1" smtClean="0">
                <a:latin typeface="Times New Roman" charset="0"/>
              </a:rPr>
              <a:t>this</a:t>
            </a:r>
            <a:r>
              <a:rPr lang="es-ES" baseline="0" dirty="0" smtClean="0">
                <a:latin typeface="Times New Roman" charset="0"/>
              </a:rPr>
              <a:t> case BMCT </a:t>
            </a:r>
            <a:r>
              <a:rPr lang="es-ES" baseline="0" dirty="0" err="1" smtClean="0">
                <a:latin typeface="Times New Roman" charset="0"/>
              </a:rPr>
              <a:t>is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best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.  </a:t>
            </a:r>
            <a:r>
              <a:rPr lang="es-ES" baseline="0" dirty="0" err="1" smtClean="0">
                <a:latin typeface="Times New Roman" charset="0"/>
              </a:rPr>
              <a:t>Makespan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reduced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around</a:t>
            </a:r>
            <a:r>
              <a:rPr lang="es-ES" baseline="0" dirty="0" smtClean="0">
                <a:latin typeface="Times New Roman" charset="0"/>
              </a:rPr>
              <a:t> 30%.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41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3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Reference</a:t>
            </a:r>
            <a:r>
              <a:rPr lang="es-ES" dirty="0" smtClean="0">
                <a:latin typeface="Times New Roman" charset="0"/>
              </a:rPr>
              <a:t> case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compare </a:t>
            </a:r>
            <a:r>
              <a:rPr lang="es-ES" baseline="0" dirty="0" err="1" smtClean="0">
                <a:latin typeface="Times New Roman" charset="0"/>
              </a:rPr>
              <a:t>when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changing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42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3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Now</a:t>
            </a:r>
            <a:r>
              <a:rPr lang="es-ES" dirty="0" smtClean="0">
                <a:latin typeface="Times New Roman" charset="0"/>
              </a:rPr>
              <a:t> HEFT </a:t>
            </a:r>
            <a:r>
              <a:rPr lang="es-ES" dirty="0" err="1" smtClean="0">
                <a:latin typeface="Times New Roman" charset="0"/>
              </a:rPr>
              <a:t>is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the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best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policy</a:t>
            </a:r>
            <a:r>
              <a:rPr lang="es-ES" dirty="0" smtClean="0">
                <a:latin typeface="Times New Roman" charset="0"/>
              </a:rPr>
              <a:t>.</a:t>
            </a:r>
          </a:p>
          <a:p>
            <a:r>
              <a:rPr lang="es-ES" dirty="0" err="1" smtClean="0">
                <a:latin typeface="Times New Roman" charset="0"/>
              </a:rPr>
              <a:t>Same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results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with</a:t>
            </a:r>
            <a:r>
              <a:rPr lang="es-ES" dirty="0" smtClean="0">
                <a:latin typeface="Times New Roman" charset="0"/>
              </a:rPr>
              <a:t> LIGO.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E10D-1E90-4A2D-9642-57A44DAF23BB}" type="slidenum">
              <a:rPr lang="en-US" smtClean="0">
                <a:latin typeface="Times New Roman" charset="0"/>
                <a:cs typeface="Times New Roman" charset="0"/>
              </a:rPr>
              <a:pPr/>
              <a:t>43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Better</a:t>
            </a:r>
            <a:r>
              <a:rPr lang="es-ES" dirty="0" smtClean="0">
                <a:latin typeface="Times New Roman" charset="0"/>
              </a:rPr>
              <a:t> performance </a:t>
            </a:r>
            <a:r>
              <a:rPr lang="es-ES" dirty="0" err="1" smtClean="0">
                <a:latin typeface="Times New Roman" charset="0"/>
              </a:rPr>
              <a:t>when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executing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workflows</a:t>
            </a:r>
            <a:r>
              <a:rPr lang="es-ES" dirty="0" smtClean="0">
                <a:latin typeface="Times New Roman" charset="0"/>
              </a:rPr>
              <a:t>,</a:t>
            </a:r>
            <a:r>
              <a:rPr lang="es-ES" baseline="0" dirty="0" smtClean="0">
                <a:latin typeface="Times New Roman" charset="0"/>
              </a:rPr>
              <a:t> as </a:t>
            </a:r>
            <a:r>
              <a:rPr lang="es-ES" baseline="0" dirty="0" err="1" smtClean="0">
                <a:latin typeface="Times New Roman" charset="0"/>
              </a:rPr>
              <a:t>it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allows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choose</a:t>
            </a:r>
            <a:r>
              <a:rPr lang="es-ES" baseline="0" dirty="0" smtClean="0">
                <a:latin typeface="Times New Roman" charset="0"/>
              </a:rPr>
              <a:t> a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depending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on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dynamic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factors</a:t>
            </a:r>
            <a:r>
              <a:rPr lang="es-ES" baseline="0" dirty="0" smtClean="0">
                <a:latin typeface="Times New Roman" charset="0"/>
              </a:rPr>
              <a:t> of a particular </a:t>
            </a:r>
            <a:r>
              <a:rPr lang="es-ES" baseline="0" dirty="0" err="1" smtClean="0">
                <a:latin typeface="Times New Roman" charset="0"/>
              </a:rPr>
              <a:t>run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include</a:t>
            </a:r>
            <a:r>
              <a:rPr lang="es-ES" baseline="0" dirty="0" smtClean="0">
                <a:latin typeface="Times New Roman" charset="0"/>
              </a:rPr>
              <a:t> new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policies</a:t>
            </a:r>
            <a:r>
              <a:rPr lang="es-ES" baseline="0" dirty="0" smtClean="0">
                <a:latin typeface="Times New Roman" charset="0"/>
              </a:rPr>
              <a:t>, </a:t>
            </a:r>
            <a:r>
              <a:rPr lang="es-ES" baseline="0" dirty="0" err="1" smtClean="0">
                <a:latin typeface="Times New Roman" charset="0"/>
              </a:rPr>
              <a:t>both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static</a:t>
            </a:r>
            <a:r>
              <a:rPr lang="es-ES" baseline="0" dirty="0" smtClean="0">
                <a:latin typeface="Times New Roman" charset="0"/>
              </a:rPr>
              <a:t> and </a:t>
            </a:r>
            <a:r>
              <a:rPr lang="es-ES" baseline="0" dirty="0" err="1" smtClean="0">
                <a:latin typeface="Times New Roman" charset="0"/>
              </a:rPr>
              <a:t>dynamic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smtClean="0">
                <a:latin typeface="Times New Roman" charset="0"/>
              </a:rPr>
              <a:t>In </a:t>
            </a:r>
            <a:r>
              <a:rPr lang="es-ES" baseline="0" dirty="0" err="1" smtClean="0">
                <a:latin typeface="Times New Roman" charset="0"/>
              </a:rPr>
              <a:t>an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heterogeneous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environment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this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effect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will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be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magnified</a:t>
            </a:r>
            <a:r>
              <a:rPr lang="es-ES" baseline="0" dirty="0" smtClean="0">
                <a:latin typeface="Times New Roman" charset="0"/>
              </a:rPr>
              <a:t>:  </a:t>
            </a:r>
            <a:r>
              <a:rPr lang="es-ES" baseline="0" dirty="0" err="1" smtClean="0">
                <a:latin typeface="Times New Roman" charset="0"/>
              </a:rPr>
              <a:t>dynamic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environment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Proof</a:t>
            </a:r>
            <a:r>
              <a:rPr lang="es-ES" baseline="0" dirty="0" smtClean="0">
                <a:latin typeface="Times New Roman" charset="0"/>
              </a:rPr>
              <a:t> of concept.</a:t>
            </a:r>
          </a:p>
          <a:p>
            <a:r>
              <a:rPr lang="es-ES" baseline="0" dirty="0" smtClean="0">
                <a:latin typeface="Times New Roman" charset="0"/>
              </a:rPr>
              <a:t>Open </a:t>
            </a:r>
            <a:r>
              <a:rPr lang="es-ES" baseline="0" dirty="0" err="1" smtClean="0">
                <a:latin typeface="Times New Roman" charset="0"/>
              </a:rPr>
              <a:t>lines</a:t>
            </a:r>
            <a:r>
              <a:rPr lang="es-ES" baseline="0" dirty="0" smtClean="0">
                <a:latin typeface="Times New Roman" charset="0"/>
              </a:rPr>
              <a:t>: </a:t>
            </a:r>
            <a:r>
              <a:rPr lang="es-ES" baseline="0" dirty="0" err="1" smtClean="0">
                <a:latin typeface="Times New Roman" charset="0"/>
              </a:rPr>
              <a:t>change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dirty="0" smtClean="0">
                <a:latin typeface="Times New Roman" charset="0"/>
              </a:rPr>
              <a:t> at </a:t>
            </a:r>
            <a:r>
              <a:rPr lang="es-ES" baseline="0" dirty="0" err="1" smtClean="0">
                <a:latin typeface="Times New Roman" charset="0"/>
              </a:rPr>
              <a:t>runtime</a:t>
            </a:r>
            <a:r>
              <a:rPr lang="es-ES" baseline="0" dirty="0" smtClean="0">
                <a:latin typeface="Times New Roman" charset="0"/>
              </a:rPr>
              <a:t>, </a:t>
            </a:r>
            <a:r>
              <a:rPr lang="es-ES" baseline="0" dirty="0" err="1" smtClean="0">
                <a:latin typeface="Times New Roman" charset="0"/>
              </a:rPr>
              <a:t>select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authomatically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best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policy</a:t>
            </a:r>
            <a:r>
              <a:rPr lang="es-ES" baseline="0" smtClean="0">
                <a:latin typeface="Times New Roman" charset="0"/>
              </a:rPr>
              <a:t>.</a:t>
            </a:r>
            <a:endParaRPr lang="es-ES" baseline="0" dirty="0" smtClean="0">
              <a:latin typeface="Times New Roman" charset="0"/>
            </a:endParaRPr>
          </a:p>
          <a:p>
            <a:r>
              <a:rPr lang="es-ES" baseline="0" dirty="0" err="1" smtClean="0">
                <a:latin typeface="Times New Roman" charset="0"/>
              </a:rPr>
              <a:t>Narrow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gap </a:t>
            </a:r>
            <a:r>
              <a:rPr lang="es-ES" baseline="0" dirty="0" err="1" smtClean="0">
                <a:latin typeface="Times New Roman" charset="0"/>
              </a:rPr>
              <a:t>between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policies</a:t>
            </a:r>
            <a:r>
              <a:rPr lang="es-ES" baseline="0" dirty="0" smtClean="0">
                <a:latin typeface="Times New Roman" charset="0"/>
              </a:rPr>
              <a:t> and </a:t>
            </a:r>
            <a:r>
              <a:rPr lang="es-ES" baseline="0" dirty="0" err="1" smtClean="0">
                <a:latin typeface="Times New Roman" charset="0"/>
              </a:rPr>
              <a:t>workflow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engines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9" tIns="48285" rIns="96569" bIns="48285"/>
          <a:lstStyle/>
          <a:p>
            <a:pPr defTabSz="965783">
              <a:spcBef>
                <a:spcPct val="0"/>
              </a:spcBef>
              <a:buClrTx/>
            </a:pPr>
            <a:r>
              <a:rPr lang="en-US" sz="1200" b="0" dirty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9" tIns="48285" rIns="96569" bIns="48285" anchor="b"/>
          <a:lstStyle/>
          <a:p>
            <a:pPr algn="r" defTabSz="965783">
              <a:spcBef>
                <a:spcPct val="0"/>
              </a:spcBef>
              <a:buClrTx/>
            </a:pPr>
            <a:fld id="{434959D1-7CCE-4C22-8EDD-AC1346E09C9E}" type="slidenum">
              <a:rPr lang="en-US" sz="1200" b="0">
                <a:latin typeface="Arial" charset="0"/>
              </a:rPr>
              <a:pPr algn="r" defTabSz="965783">
                <a:spcBef>
                  <a:spcPct val="0"/>
                </a:spcBef>
                <a:buClrTx/>
              </a:pPr>
              <a:t>44</a:t>
            </a:fld>
            <a:endParaRPr lang="en-US" sz="1200" b="0" dirty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 lIns="96569" tIns="48285" rIns="96569" bIns="48285"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5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6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Under different workloads applications show different behaviors depending on the scheduling policy.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13E02-5C98-4A7D-8004-606C45C2162C}" type="slidenum">
              <a:rPr lang="en-US" smtClean="0">
                <a:latin typeface="Times New Roman" charset="0"/>
                <a:cs typeface="Times New Roman" charset="0"/>
              </a:rPr>
              <a:pPr/>
              <a:t>7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604184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Architecture</a:t>
            </a:r>
            <a:endParaRPr lang="es-ES" dirty="0" smtClean="0">
              <a:latin typeface="Times New Roman" charset="0"/>
            </a:endParaRPr>
          </a:p>
          <a:p>
            <a:r>
              <a:rPr lang="es-ES" dirty="0" smtClean="0">
                <a:latin typeface="Times New Roman" charset="0"/>
              </a:rPr>
              <a:t>3 </a:t>
            </a:r>
            <a:r>
              <a:rPr lang="es-ES" dirty="0" err="1" smtClean="0">
                <a:latin typeface="Times New Roman" charset="0"/>
              </a:rPr>
              <a:t>main</a:t>
            </a:r>
            <a:r>
              <a:rPr lang="es-ES" dirty="0" smtClean="0">
                <a:latin typeface="Times New Roman" charset="0"/>
              </a:rPr>
              <a:t> modules:</a:t>
            </a:r>
            <a:r>
              <a:rPr lang="es-ES" baseline="0" dirty="0" smtClean="0">
                <a:latin typeface="Times New Roman" charset="0"/>
              </a:rPr>
              <a:t>  </a:t>
            </a:r>
            <a:r>
              <a:rPr lang="es-ES" baseline="0" dirty="0" err="1" smtClean="0">
                <a:latin typeface="Times New Roman" charset="0"/>
              </a:rPr>
              <a:t>controller</a:t>
            </a:r>
            <a:r>
              <a:rPr lang="es-ES" baseline="0" dirty="0" smtClean="0">
                <a:latin typeface="Times New Roman" charset="0"/>
              </a:rPr>
              <a:t>, </a:t>
            </a:r>
            <a:r>
              <a:rPr lang="es-ES" baseline="0" dirty="0" err="1" smtClean="0">
                <a:latin typeface="Times New Roman" charset="0"/>
              </a:rPr>
              <a:t>observer</a:t>
            </a:r>
            <a:r>
              <a:rPr lang="es-ES" baseline="0" dirty="0" smtClean="0">
                <a:latin typeface="Times New Roman" charset="0"/>
              </a:rPr>
              <a:t>, </a:t>
            </a:r>
            <a:r>
              <a:rPr lang="es-ES" baseline="0" dirty="0" err="1" smtClean="0">
                <a:latin typeface="Times New Roman" charset="0"/>
              </a:rPr>
              <a:t>scheduler</a:t>
            </a:r>
            <a:endParaRPr lang="es-ES" baseline="0" dirty="0" smtClean="0">
              <a:latin typeface="Times New Roman" charset="0"/>
            </a:endParaRPr>
          </a:p>
          <a:p>
            <a:r>
              <a:rPr lang="es-ES" baseline="0" dirty="0" smtClean="0">
                <a:latin typeface="Times New Roman" charset="0"/>
              </a:rPr>
              <a:t>2 interfaces: </a:t>
            </a:r>
            <a:r>
              <a:rPr lang="es-ES" baseline="0" dirty="0" err="1" smtClean="0">
                <a:latin typeface="Times New Roman" charset="0"/>
              </a:rPr>
              <a:t>one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for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integration</a:t>
            </a:r>
            <a:r>
              <a:rPr lang="es-ES" baseline="0" dirty="0" smtClean="0">
                <a:latin typeface="Times New Roman" charset="0"/>
              </a:rPr>
              <a:t> of </a:t>
            </a:r>
            <a:r>
              <a:rPr lang="es-ES" baseline="0" dirty="0" err="1" smtClean="0">
                <a:latin typeface="Times New Roman" charset="0"/>
              </a:rPr>
              <a:t>scheduling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policies</a:t>
            </a:r>
            <a:r>
              <a:rPr lang="es-ES" baseline="0" dirty="0" smtClean="0">
                <a:latin typeface="Times New Roman" charset="0"/>
              </a:rPr>
              <a:t>, and </a:t>
            </a:r>
            <a:r>
              <a:rPr lang="es-ES" baseline="0" dirty="0" err="1" smtClean="0">
                <a:latin typeface="Times New Roman" charset="0"/>
              </a:rPr>
              <a:t>the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adaptors</a:t>
            </a:r>
            <a:r>
              <a:rPr lang="es-ES" baseline="0" dirty="0" smtClean="0">
                <a:latin typeface="Times New Roman" charset="0"/>
              </a:rPr>
              <a:t>,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link </a:t>
            </a:r>
            <a:r>
              <a:rPr lang="es-ES" baseline="0" dirty="0" err="1" smtClean="0">
                <a:latin typeface="Times New Roman" charset="0"/>
              </a:rPr>
              <a:t>SchedFlow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a </a:t>
            </a:r>
            <a:r>
              <a:rPr lang="es-ES" baseline="0" dirty="0" err="1" smtClean="0">
                <a:latin typeface="Times New Roman" charset="0"/>
              </a:rPr>
              <a:t>workflow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engine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Task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adaptor</a:t>
            </a:r>
            <a:r>
              <a:rPr lang="es-ES" baseline="0" dirty="0" smtClean="0">
                <a:latin typeface="Times New Roman" charset="0"/>
              </a:rPr>
              <a:t>, </a:t>
            </a:r>
            <a:r>
              <a:rPr lang="es-ES" baseline="0" dirty="0" err="1" smtClean="0">
                <a:latin typeface="Times New Roman" charset="0"/>
              </a:rPr>
              <a:t>resource</a:t>
            </a:r>
            <a:r>
              <a:rPr lang="es-ES" baseline="0" dirty="0" smtClean="0">
                <a:latin typeface="Times New Roman" charset="0"/>
              </a:rPr>
              <a:t> and </a:t>
            </a:r>
            <a:r>
              <a:rPr lang="es-ES" baseline="0" dirty="0" err="1" smtClean="0">
                <a:latin typeface="Times New Roman" charset="0"/>
              </a:rPr>
              <a:t>event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adaptor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8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r>
              <a:rPr lang="es-ES" dirty="0" err="1" smtClean="0"/>
              <a:t>Controller</a:t>
            </a:r>
            <a:r>
              <a:rPr lang="es-ES" dirty="0" smtClean="0"/>
              <a:t>: </a:t>
            </a:r>
            <a:r>
              <a:rPr lang="es-ES" dirty="0" err="1" smtClean="0"/>
              <a:t>Keep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task</a:t>
            </a:r>
            <a:r>
              <a:rPr lang="es-ES" dirty="0" smtClean="0"/>
              <a:t> </a:t>
            </a:r>
            <a:r>
              <a:rPr lang="es-ES" dirty="0" err="1" smtClean="0"/>
              <a:t>list</a:t>
            </a:r>
            <a:r>
              <a:rPr lang="es-ES" dirty="0" smtClean="0"/>
              <a:t>.  </a:t>
            </a:r>
            <a:r>
              <a:rPr lang="es-ES" dirty="0" err="1" smtClean="0"/>
              <a:t>Sends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task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Scheduler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.  </a:t>
            </a:r>
            <a:r>
              <a:rPr lang="es-ES" dirty="0" err="1" smtClean="0"/>
              <a:t>Receives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Scheduler</a:t>
            </a:r>
            <a:r>
              <a:rPr lang="es-ES" baseline="0" dirty="0" smtClean="0"/>
              <a:t>.  </a:t>
            </a:r>
            <a:r>
              <a:rPr lang="es-ES" baseline="0" dirty="0" err="1" smtClean="0"/>
              <a:t>Sends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tasks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wrokflow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engine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execution</a:t>
            </a:r>
            <a:r>
              <a:rPr lang="es-ES" baseline="0" dirty="0" smtClean="0"/>
              <a:t>.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2272" y="9722718"/>
            <a:ext cx="3077028" cy="511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6067" tIns="48034" rIns="96067" bIns="48034" anchor="b"/>
          <a:lstStyle/>
          <a:p>
            <a:pPr algn="r" defTabSz="960420"/>
            <a:fld id="{6699569E-41F2-4D4F-BD86-F52741A08EA5}" type="slidenum">
              <a:rPr lang="es-ES" sz="1200"/>
              <a:pPr algn="r" defTabSz="960420"/>
              <a:t>9</a:t>
            </a:fld>
            <a:endParaRPr lang="es-E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596" y="4861360"/>
            <a:ext cx="5678109" cy="4605411"/>
          </a:xfrm>
          <a:noFill/>
          <a:ln w="9525"/>
        </p:spPr>
        <p:txBody>
          <a:bodyPr/>
          <a:lstStyle/>
          <a:p>
            <a:r>
              <a:rPr lang="es-ES" dirty="0" err="1" smtClean="0"/>
              <a:t>Policies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static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dynamic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319" y="6359745"/>
            <a:ext cx="13446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C:\Users\Elisa\Tesis\Graficos ParadynCondor Marzo 2000\uab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782" y="6316663"/>
            <a:ext cx="11779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0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 b="0">
                <a:cs typeface="Times New Roman" pitchFamily="18" charset="0"/>
              </a:defRPr>
            </a:lvl1pPr>
          </a:lstStyle>
          <a:p>
            <a:pPr>
              <a:defRPr/>
            </a:pPr>
            <a:fld id="{FF963039-0BD3-4A3A-9E2F-837D9C1BA3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4285-8BF0-419A-8E7D-AC0EDC1B52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72328"/>
            <a:ext cx="77724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4B77-E76B-41F5-8B75-7114BC1CC2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1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437" y="6373813"/>
            <a:ext cx="13446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C:\Users\Elisa\Tesis\Graficos ParadynCondor Marzo 2000\uab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54" y="6316663"/>
            <a:ext cx="11779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26BBA-638B-4507-8E77-7C6127BE51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437" y="6373813"/>
            <a:ext cx="13446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5" descr="C:\Users\Elisa\Tesis\Graficos ParadynCondor Marzo 2000\uab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54" y="6316663"/>
            <a:ext cx="11779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537170A-5D1C-42DD-86AA-EF22B9A611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70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›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9E197659-C74E-4B70-8CD4-6234C296D7F5}" type="slidenum">
              <a:rPr lang="en-US" sz="1400" b="0">
                <a:latin typeface="Arial" charset="0"/>
              </a:rPr>
              <a:pPr algn="ctr">
                <a:spcBef>
                  <a:spcPct val="0"/>
                </a:spcBef>
                <a:buClrTx/>
              </a:pPr>
              <a:t>1</a:t>
            </a:fld>
            <a:endParaRPr lang="en-US" sz="1400" b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423732"/>
            <a:ext cx="8382000" cy="17526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SchedFlow</a:t>
            </a:r>
            <a:r>
              <a:rPr lang="en-US" dirty="0" smtClean="0"/>
              <a:t> for Performance Evaluation of Workflow Applications</a:t>
            </a:r>
            <a:endParaRPr lang="es-ES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91000" y="63246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buClrTx/>
              <a:buFontTx/>
              <a:buChar char="•"/>
            </a:pPr>
            <a:endParaRPr lang="en-US" sz="2800" b="0" i="1">
              <a:latin typeface="Arial Rounded MT Bold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4311559" y="3609471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2800" b="0" dirty="0">
                <a:latin typeface="Arial Rounded MT Bold" charset="0"/>
              </a:rPr>
              <a:t>Barton P. </a:t>
            </a:r>
            <a:r>
              <a:rPr lang="en-US" sz="2800" b="0" dirty="0" smtClean="0">
                <a:latin typeface="Arial Rounded MT Bold" charset="0"/>
              </a:rPr>
              <a:t>Miller</a:t>
            </a:r>
          </a:p>
          <a:p>
            <a:pPr algn="ctr" eaLnBrk="1" hangingPunct="1">
              <a:buClrTx/>
            </a:pPr>
            <a:endParaRPr lang="en-US" sz="28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smtClean="0">
                <a:latin typeface="Arial" charset="0"/>
              </a:rPr>
              <a:t>University </a:t>
            </a:r>
            <a:r>
              <a:rPr lang="en-US" b="0" dirty="0">
                <a:latin typeface="Arial" charset="0"/>
              </a:rPr>
              <a:t>of </a:t>
            </a:r>
            <a:r>
              <a:rPr lang="en-US" b="0" dirty="0" smtClean="0">
                <a:latin typeface="Arial" charset="0"/>
              </a:rPr>
              <a:t>Wisconsin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b="0" dirty="0" smtClean="0"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bart@cs.wisc.edu</a:t>
            </a:r>
            <a:endParaRPr lang="en-US" dirty="0">
              <a:solidFill>
                <a:srgbClr val="0070C0"/>
              </a:solidFill>
              <a:latin typeface="Arial Rounded MT Bold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263217" y="3180344"/>
            <a:ext cx="429274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2800" b="0" dirty="0">
                <a:latin typeface="Arial Rounded MT Bold" charset="0"/>
              </a:rPr>
              <a:t>Elisa </a:t>
            </a:r>
            <a:r>
              <a:rPr lang="en-US" sz="2800" b="0" dirty="0" err="1" smtClean="0">
                <a:latin typeface="Arial Rounded MT Bold" charset="0"/>
              </a:rPr>
              <a:t>Heyman</a:t>
            </a:r>
            <a:endParaRPr lang="en-US" sz="2800" b="0" dirty="0" smtClean="0">
              <a:latin typeface="Arial Rounded MT Bold" charset="0"/>
            </a:endParaRPr>
          </a:p>
          <a:p>
            <a:pPr algn="ctr" eaLnBrk="1" hangingPunct="1">
              <a:buClrTx/>
            </a:pPr>
            <a:r>
              <a:rPr lang="en-US" sz="2800" b="0" dirty="0" smtClean="0">
                <a:latin typeface="Arial Rounded MT Bold" charset="0"/>
              </a:rPr>
              <a:t>Gustavo </a:t>
            </a:r>
            <a:r>
              <a:rPr lang="en-US" sz="2800" b="0" dirty="0" err="1" smtClean="0">
                <a:latin typeface="Arial Rounded MT Bold" charset="0"/>
              </a:rPr>
              <a:t>Martínez</a:t>
            </a:r>
            <a:endParaRPr lang="en-US" sz="2800" b="0" dirty="0" smtClean="0">
              <a:latin typeface="Arial Rounded MT Bold" charset="0"/>
            </a:endParaRPr>
          </a:p>
          <a:p>
            <a:pPr algn="ctr" eaLnBrk="1" hangingPunct="1">
              <a:buClrTx/>
            </a:pPr>
            <a:r>
              <a:rPr lang="en-US" sz="2800" b="0" dirty="0" err="1" smtClean="0">
                <a:latin typeface="Arial Rounded MT Bold" charset="0"/>
              </a:rPr>
              <a:t>Miquel</a:t>
            </a:r>
            <a:r>
              <a:rPr lang="en-US" sz="2800" b="0" dirty="0" smtClean="0">
                <a:latin typeface="Arial Rounded MT Bold" charset="0"/>
              </a:rPr>
              <a:t> Angel </a:t>
            </a:r>
            <a:r>
              <a:rPr lang="en-US" sz="2800" b="0" dirty="0" err="1" smtClean="0">
                <a:latin typeface="Arial Rounded MT Bold" charset="0"/>
              </a:rPr>
              <a:t>Senar</a:t>
            </a:r>
            <a:r>
              <a:rPr lang="en-US" sz="2800" b="0" dirty="0" smtClean="0">
                <a:latin typeface="Arial Rounded MT Bold" charset="0"/>
              </a:rPr>
              <a:t>    </a:t>
            </a:r>
          </a:p>
          <a:p>
            <a:pPr algn="ctr" eaLnBrk="1" hangingPunct="1">
              <a:buClrTx/>
            </a:pPr>
            <a:r>
              <a:rPr lang="en-US" sz="2800" b="0" dirty="0" smtClean="0">
                <a:latin typeface="Arial Rounded MT Bold" charset="0"/>
              </a:rPr>
              <a:t>Emilio </a:t>
            </a:r>
            <a:r>
              <a:rPr lang="en-US" sz="2800" b="0" dirty="0" err="1" smtClean="0">
                <a:latin typeface="Arial Rounded MT Bold" charset="0"/>
              </a:rPr>
              <a:t>Luque</a:t>
            </a:r>
            <a:endParaRPr lang="en-US" sz="2800" b="0" dirty="0">
              <a:latin typeface="Arial Rounded MT Bold" charset="0"/>
            </a:endParaRPr>
          </a:p>
          <a:p>
            <a:pPr algn="ctr" eaLnBrk="1" hangingPunct="1">
              <a:lnSpc>
                <a:spcPct val="80000"/>
              </a:lnSpc>
              <a:buClrTx/>
            </a:pPr>
            <a:endParaRPr lang="en-US" sz="16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err="1" smtClean="0">
                <a:latin typeface="Arial" charset="0"/>
              </a:rPr>
              <a:t>Universitat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 err="1">
                <a:latin typeface="Arial" charset="0"/>
              </a:rPr>
              <a:t>Aut</a:t>
            </a:r>
            <a:r>
              <a:rPr lang="en-US" altLang="ja-JP" b="0" dirty="0" err="1">
                <a:latin typeface="Arial" charset="0"/>
                <a:ea typeface="MS PGothic" pitchFamily="34" charset="-128"/>
              </a:rPr>
              <a:t>ònoma</a:t>
            </a:r>
            <a:r>
              <a:rPr lang="en-US" altLang="ja-JP" b="0" dirty="0">
                <a:latin typeface="Arial" charset="0"/>
                <a:ea typeface="MS PGothic" pitchFamily="34" charset="-128"/>
              </a:rPr>
              <a:t> de </a:t>
            </a:r>
            <a:r>
              <a:rPr lang="en-US" altLang="ja-JP" b="0" dirty="0" smtClean="0">
                <a:latin typeface="Arial" charset="0"/>
                <a:ea typeface="MS PGothic" pitchFamily="34" charset="-128"/>
              </a:rPr>
              <a:t>Barcelona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Elisa.Heymann@uab.es</a:t>
            </a:r>
            <a:endParaRPr lang="en-US" dirty="0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2400" b="0" dirty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9169" y="197936"/>
            <a:ext cx="2227263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53"/>
          <p:cNvSpPr>
            <a:spLocks noChangeArrowheads="1"/>
          </p:cNvSpPr>
          <p:nvPr/>
        </p:nvSpPr>
        <p:spPr bwMode="auto">
          <a:xfrm>
            <a:off x="433790" y="2109025"/>
            <a:ext cx="398323" cy="340271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>
                <a:latin typeface="Arial" charset="0"/>
              </a:rPr>
              <a:t>T1</a:t>
            </a:r>
          </a:p>
        </p:txBody>
      </p:sp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508307" y="1703465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12016" y="218145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/>
              <a:t>T3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5147475" y="3332009"/>
            <a:ext cx="2584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Controller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receives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first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task</a:t>
            </a:r>
            <a:r>
              <a:rPr lang="es-ES" sz="1800" b="0" dirty="0" smtClean="0"/>
              <a:t>-machine </a:t>
            </a:r>
            <a:r>
              <a:rPr lang="es-ES" sz="1800" b="0" dirty="0" err="1" smtClean="0"/>
              <a:t>pairs</a:t>
            </a:r>
            <a:endParaRPr lang="es-ES" sz="1800" b="0" dirty="0" smtClean="0"/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313837" y="1710725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317546" y="2188719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M</a:t>
            </a:r>
            <a:r>
              <a:rPr lang="en-US" sz="1200" b="1" dirty="0" smtClean="0"/>
              <a:t>3</a:t>
            </a:r>
            <a:endParaRPr lang="en-US" sz="1200" b="1" dirty="0"/>
          </a:p>
        </p:txBody>
      </p:sp>
      <p:cxnSp>
        <p:nvCxnSpPr>
          <p:cNvPr id="69" name="68 Conector angular"/>
          <p:cNvCxnSpPr>
            <a:stCxn id="127" idx="6"/>
            <a:endCxn id="63" idx="2"/>
          </p:cNvCxnSpPr>
          <p:nvPr/>
        </p:nvCxnSpPr>
        <p:spPr bwMode="auto">
          <a:xfrm>
            <a:off x="5909637" y="1874347"/>
            <a:ext cx="404200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Conector angular"/>
          <p:cNvCxnSpPr>
            <a:stCxn id="128" idx="6"/>
            <a:endCxn id="64" idx="2"/>
          </p:cNvCxnSpPr>
          <p:nvPr/>
        </p:nvCxnSpPr>
        <p:spPr bwMode="auto">
          <a:xfrm>
            <a:off x="5909637" y="2351851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1" name="170 Grupo"/>
          <p:cNvGrpSpPr/>
          <p:nvPr/>
        </p:nvGrpSpPr>
        <p:grpSpPr>
          <a:xfrm>
            <a:off x="5886228" y="4930213"/>
            <a:ext cx="1476440" cy="1117462"/>
            <a:chOff x="6869933" y="4930213"/>
            <a:chExt cx="1476440" cy="11174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69933" y="493021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Oval 56"/>
            <p:cNvSpPr>
              <a:spLocks noChangeArrowheads="1"/>
            </p:cNvSpPr>
            <p:nvPr/>
          </p:nvSpPr>
          <p:spPr bwMode="auto">
            <a:xfrm>
              <a:off x="6883788" y="534123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M1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1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118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122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123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125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126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129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131" name="AutoShape 17"/>
          <p:cNvCxnSpPr>
            <a:cxnSpLocks noChangeShapeType="1"/>
            <a:stCxn id="126" idx="3"/>
            <a:endCxn id="136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2" name="AutoShape 63"/>
          <p:cNvCxnSpPr>
            <a:cxnSpLocks noChangeShapeType="1"/>
            <a:stCxn id="129" idx="1"/>
            <a:endCxn id="125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34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35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36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138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44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145" name="84 Conector angular"/>
          <p:cNvCxnSpPr>
            <a:cxnSpLocks noChangeShapeType="1"/>
            <a:stCxn id="125" idx="3"/>
            <a:endCxn id="126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46" name="113 Conector angular"/>
          <p:cNvCxnSpPr>
            <a:cxnSpLocks noChangeShapeType="1"/>
            <a:stCxn id="118" idx="2"/>
            <a:endCxn id="123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47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" name="147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49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150" name="149 Conector recto de flecha"/>
          <p:cNvCxnSpPr>
            <a:stCxn id="123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1" name="150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52" name="151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152 Conector recto"/>
          <p:cNvCxnSpPr>
            <a:stCxn id="148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153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53"/>
          <p:cNvSpPr>
            <a:spLocks noChangeArrowheads="1"/>
          </p:cNvSpPr>
          <p:nvPr/>
        </p:nvSpPr>
        <p:spPr bwMode="auto">
          <a:xfrm>
            <a:off x="1409648" y="2922293"/>
            <a:ext cx="398323" cy="340271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T1</a:t>
            </a:r>
          </a:p>
        </p:txBody>
      </p:sp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508307" y="1703465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12016" y="218145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5512016" y="3267483"/>
            <a:ext cx="27655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Controller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tells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adaptor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which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engine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to</a:t>
            </a:r>
            <a:r>
              <a:rPr lang="es-ES" sz="1800" b="0" dirty="0" smtClean="0"/>
              <a:t> use.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adaptor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deals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with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formatting</a:t>
            </a:r>
            <a:r>
              <a:rPr lang="es-ES" sz="1800" b="0" dirty="0" smtClean="0"/>
              <a:t> and </a:t>
            </a:r>
            <a:r>
              <a:rPr lang="es-ES" sz="1800" b="0" dirty="0" err="1" smtClean="0"/>
              <a:t>enqueues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task</a:t>
            </a:r>
            <a:r>
              <a:rPr lang="es-ES" sz="1800" b="0" dirty="0" smtClean="0"/>
              <a:t>.</a:t>
            </a: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313837" y="1710725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317546" y="2188719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M</a:t>
            </a:r>
            <a:r>
              <a:rPr lang="en-US" sz="1200" b="1" dirty="0" smtClean="0"/>
              <a:t>3</a:t>
            </a:r>
            <a:endParaRPr lang="en-US" sz="1200" b="1" dirty="0"/>
          </a:p>
        </p:txBody>
      </p:sp>
      <p:cxnSp>
        <p:nvCxnSpPr>
          <p:cNvPr id="69" name="68 Conector angular"/>
          <p:cNvCxnSpPr>
            <a:stCxn id="127" idx="6"/>
            <a:endCxn id="63" idx="2"/>
          </p:cNvCxnSpPr>
          <p:nvPr/>
        </p:nvCxnSpPr>
        <p:spPr bwMode="auto">
          <a:xfrm>
            <a:off x="5909637" y="1874347"/>
            <a:ext cx="404200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Conector angular"/>
          <p:cNvCxnSpPr>
            <a:stCxn id="128" idx="6"/>
            <a:endCxn id="64" idx="2"/>
          </p:cNvCxnSpPr>
          <p:nvPr/>
        </p:nvCxnSpPr>
        <p:spPr bwMode="auto">
          <a:xfrm>
            <a:off x="5909637" y="2351851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5" name="124 Grupo"/>
          <p:cNvGrpSpPr/>
          <p:nvPr/>
        </p:nvGrpSpPr>
        <p:grpSpPr>
          <a:xfrm>
            <a:off x="5886228" y="5096473"/>
            <a:ext cx="1476440" cy="1117462"/>
            <a:chOff x="6883788" y="4930213"/>
            <a:chExt cx="1476440" cy="11174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83788" y="493021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Oval 56"/>
            <p:cNvSpPr>
              <a:spLocks noChangeArrowheads="1"/>
            </p:cNvSpPr>
            <p:nvPr/>
          </p:nvSpPr>
          <p:spPr bwMode="auto">
            <a:xfrm>
              <a:off x="6883788" y="534123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M1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52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53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54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58" name="AutoShape 17"/>
          <p:cNvCxnSpPr>
            <a:cxnSpLocks noChangeShapeType="1"/>
            <a:stCxn id="56" idx="3"/>
            <a:endCxn id="62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9" name="AutoShape 63"/>
          <p:cNvCxnSpPr>
            <a:cxnSpLocks noChangeShapeType="1"/>
            <a:stCxn id="57" idx="1"/>
            <a:endCxn id="55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0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67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8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70" name="84 Conector angular"/>
          <p:cNvCxnSpPr>
            <a:cxnSpLocks noChangeShapeType="1"/>
            <a:stCxn id="55" idx="3"/>
            <a:endCxn id="56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3" name="113 Conector angular"/>
          <p:cNvCxnSpPr>
            <a:cxnSpLocks noChangeShapeType="1"/>
            <a:stCxn id="52" idx="2"/>
            <a:endCxn id="54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74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74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76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77" name="76 Conector recto de flecha"/>
          <p:cNvCxnSpPr>
            <a:stCxn id="54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78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80 Conector recto"/>
          <p:cNvCxnSpPr>
            <a:stCxn id="75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81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508307" y="1703465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12016" y="218145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313837" y="1710725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317546" y="2188719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M</a:t>
            </a:r>
            <a:r>
              <a:rPr lang="en-US" sz="1200" b="1" dirty="0" smtClean="0"/>
              <a:t>3</a:t>
            </a:r>
            <a:endParaRPr lang="en-US" sz="1200" b="1" dirty="0"/>
          </a:p>
        </p:txBody>
      </p:sp>
      <p:cxnSp>
        <p:nvCxnSpPr>
          <p:cNvPr id="69" name="68 Conector angular"/>
          <p:cNvCxnSpPr>
            <a:stCxn id="127" idx="6"/>
            <a:endCxn id="63" idx="2"/>
          </p:cNvCxnSpPr>
          <p:nvPr/>
        </p:nvCxnSpPr>
        <p:spPr bwMode="auto">
          <a:xfrm>
            <a:off x="5909637" y="1874347"/>
            <a:ext cx="404200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Conector angular"/>
          <p:cNvCxnSpPr>
            <a:stCxn id="128" idx="6"/>
            <a:endCxn id="64" idx="2"/>
          </p:cNvCxnSpPr>
          <p:nvPr/>
        </p:nvCxnSpPr>
        <p:spPr bwMode="auto">
          <a:xfrm>
            <a:off x="5909637" y="2351851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1" name="170 Grupo"/>
          <p:cNvGrpSpPr/>
          <p:nvPr/>
        </p:nvGrpSpPr>
        <p:grpSpPr>
          <a:xfrm>
            <a:off x="5927793" y="4999488"/>
            <a:ext cx="1476440" cy="1117462"/>
            <a:chOff x="6883788" y="4930213"/>
            <a:chExt cx="1476440" cy="11174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83788" y="493021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Oval 56"/>
            <p:cNvSpPr>
              <a:spLocks noChangeArrowheads="1"/>
            </p:cNvSpPr>
            <p:nvPr/>
          </p:nvSpPr>
          <p:spPr bwMode="auto">
            <a:xfrm>
              <a:off x="6883788" y="534123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M1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7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114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118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123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125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126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129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131" name="AutoShape 17"/>
          <p:cNvCxnSpPr>
            <a:cxnSpLocks noChangeShapeType="1"/>
            <a:stCxn id="126" idx="3"/>
            <a:endCxn id="136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2" name="AutoShape 63"/>
          <p:cNvCxnSpPr>
            <a:cxnSpLocks noChangeShapeType="1"/>
            <a:stCxn id="129" idx="1"/>
            <a:endCxn id="125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34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35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36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138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44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145" name="84 Conector angular"/>
          <p:cNvCxnSpPr>
            <a:cxnSpLocks noChangeShapeType="1"/>
            <a:stCxn id="125" idx="3"/>
            <a:endCxn id="126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46" name="113 Conector angular"/>
          <p:cNvCxnSpPr>
            <a:cxnSpLocks noChangeShapeType="1"/>
            <a:stCxn id="114" idx="2"/>
            <a:endCxn id="123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47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" name="147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49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150" name="149 Conector recto de flecha"/>
          <p:cNvCxnSpPr>
            <a:stCxn id="123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1" name="150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52" name="151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152 Conector recto"/>
          <p:cNvCxnSpPr>
            <a:stCxn id="148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153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  <p:sp>
        <p:nvSpPr>
          <p:cNvPr id="124" name="Oval 53"/>
          <p:cNvSpPr>
            <a:spLocks noChangeArrowheads="1"/>
          </p:cNvSpPr>
          <p:nvPr/>
        </p:nvSpPr>
        <p:spPr bwMode="auto">
          <a:xfrm>
            <a:off x="1758302" y="4656171"/>
            <a:ext cx="398323" cy="340271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508307" y="1703465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12016" y="218145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5512016" y="3308547"/>
            <a:ext cx="27655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Engine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sends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task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to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assigned</a:t>
            </a:r>
            <a:r>
              <a:rPr lang="es-ES" sz="1800" b="0" dirty="0" smtClean="0"/>
              <a:t> machine. 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checks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Engine</a:t>
            </a:r>
            <a:r>
              <a:rPr lang="es-ES" sz="1800" b="0" dirty="0" smtClean="0"/>
              <a:t> log </a:t>
            </a:r>
            <a:r>
              <a:rPr lang="es-ES" sz="1800" b="0" dirty="0" err="1" smtClean="0"/>
              <a:t>for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finished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tasks</a:t>
            </a:r>
            <a:r>
              <a:rPr lang="es-ES" sz="1800" b="0" dirty="0" smtClean="0"/>
              <a:t>.</a:t>
            </a: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313837" y="1710725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317546" y="2188719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M</a:t>
            </a:r>
            <a:r>
              <a:rPr lang="en-US" sz="1200" b="1" dirty="0" smtClean="0"/>
              <a:t>3</a:t>
            </a:r>
            <a:endParaRPr lang="en-US" sz="1200" b="1" dirty="0"/>
          </a:p>
        </p:txBody>
      </p:sp>
      <p:cxnSp>
        <p:nvCxnSpPr>
          <p:cNvPr id="69" name="68 Conector angular"/>
          <p:cNvCxnSpPr>
            <a:stCxn id="127" idx="6"/>
            <a:endCxn id="63" idx="2"/>
          </p:cNvCxnSpPr>
          <p:nvPr/>
        </p:nvCxnSpPr>
        <p:spPr bwMode="auto">
          <a:xfrm>
            <a:off x="5909637" y="1874347"/>
            <a:ext cx="404200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Conector angular"/>
          <p:cNvCxnSpPr>
            <a:stCxn id="128" idx="6"/>
            <a:endCxn id="64" idx="2"/>
          </p:cNvCxnSpPr>
          <p:nvPr/>
        </p:nvCxnSpPr>
        <p:spPr bwMode="auto">
          <a:xfrm>
            <a:off x="5909637" y="2351851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8" name="117 Grupo"/>
          <p:cNvGrpSpPr/>
          <p:nvPr/>
        </p:nvGrpSpPr>
        <p:grpSpPr>
          <a:xfrm>
            <a:off x="5941648" y="4930213"/>
            <a:ext cx="1476440" cy="1117462"/>
            <a:chOff x="6883788" y="4930213"/>
            <a:chExt cx="1476440" cy="11174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83788" y="493021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Oval 56"/>
            <p:cNvSpPr>
              <a:spLocks noChangeArrowheads="1"/>
            </p:cNvSpPr>
            <p:nvPr/>
          </p:nvSpPr>
          <p:spPr bwMode="auto">
            <a:xfrm>
              <a:off x="6883788" y="534123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M1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124" name="Oval 53"/>
          <p:cNvSpPr>
            <a:spLocks noChangeArrowheads="1"/>
          </p:cNvSpPr>
          <p:nvPr/>
        </p:nvSpPr>
        <p:spPr bwMode="auto">
          <a:xfrm>
            <a:off x="6582352" y="5171101"/>
            <a:ext cx="398323" cy="340271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T1</a:t>
            </a: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52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53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54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58" name="AutoShape 17"/>
          <p:cNvCxnSpPr>
            <a:cxnSpLocks noChangeShapeType="1"/>
            <a:stCxn id="56" idx="3"/>
            <a:endCxn id="62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9" name="AutoShape 63"/>
          <p:cNvCxnSpPr>
            <a:cxnSpLocks noChangeShapeType="1"/>
            <a:stCxn id="57" idx="1"/>
            <a:endCxn id="55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0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67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8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70" name="84 Conector angular"/>
          <p:cNvCxnSpPr>
            <a:cxnSpLocks noChangeShapeType="1"/>
            <a:stCxn id="55" idx="3"/>
            <a:endCxn id="56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3" name="113 Conector angular"/>
          <p:cNvCxnSpPr>
            <a:cxnSpLocks noChangeShapeType="1"/>
            <a:stCxn id="52" idx="2"/>
            <a:endCxn id="54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74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74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76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77" name="76 Conector recto de flecha"/>
          <p:cNvCxnSpPr>
            <a:stCxn id="54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78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80 Conector recto"/>
          <p:cNvCxnSpPr>
            <a:stCxn id="75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81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AutoShape 17"/>
          <p:cNvCxnSpPr>
            <a:cxnSpLocks noChangeShapeType="1"/>
          </p:cNvCxnSpPr>
          <p:nvPr/>
        </p:nvCxnSpPr>
        <p:spPr bwMode="auto">
          <a:xfrm flipV="1">
            <a:off x="3029459" y="2517379"/>
            <a:ext cx="64783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508307" y="1703465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12016" y="218145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5512016" y="3693555"/>
            <a:ext cx="2765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err="1" smtClean="0"/>
              <a:t>When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task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finishes</a:t>
            </a:r>
            <a:r>
              <a:rPr lang="es-ES" sz="1800" b="0" dirty="0" smtClean="0"/>
              <a:t>,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notifies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Scheduler</a:t>
            </a:r>
            <a:r>
              <a:rPr lang="es-ES" sz="1800" b="0" dirty="0" smtClean="0"/>
              <a:t>.</a:t>
            </a: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313837" y="1710725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317546" y="2188719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M</a:t>
            </a:r>
            <a:r>
              <a:rPr lang="en-US" sz="1200" b="1" dirty="0" smtClean="0"/>
              <a:t>3</a:t>
            </a:r>
            <a:endParaRPr lang="en-US" sz="1200" b="1" dirty="0"/>
          </a:p>
        </p:txBody>
      </p:sp>
      <p:cxnSp>
        <p:nvCxnSpPr>
          <p:cNvPr id="69" name="68 Conector angular"/>
          <p:cNvCxnSpPr>
            <a:stCxn id="127" idx="6"/>
            <a:endCxn id="63" idx="2"/>
          </p:cNvCxnSpPr>
          <p:nvPr/>
        </p:nvCxnSpPr>
        <p:spPr bwMode="auto">
          <a:xfrm>
            <a:off x="5909637" y="1874347"/>
            <a:ext cx="404200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Conector angular"/>
          <p:cNvCxnSpPr>
            <a:stCxn id="128" idx="6"/>
            <a:endCxn id="64" idx="2"/>
          </p:cNvCxnSpPr>
          <p:nvPr/>
        </p:nvCxnSpPr>
        <p:spPr bwMode="auto">
          <a:xfrm>
            <a:off x="5909637" y="2351851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6" name="117 Grupo"/>
          <p:cNvGrpSpPr/>
          <p:nvPr/>
        </p:nvGrpSpPr>
        <p:grpSpPr>
          <a:xfrm>
            <a:off x="5941648" y="4930213"/>
            <a:ext cx="1476440" cy="1117462"/>
            <a:chOff x="6883788" y="4930213"/>
            <a:chExt cx="1476440" cy="1117462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83788" y="493021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" name="Oval 56"/>
            <p:cNvSpPr>
              <a:spLocks noChangeArrowheads="1"/>
            </p:cNvSpPr>
            <p:nvPr/>
          </p:nvSpPr>
          <p:spPr bwMode="auto">
            <a:xfrm>
              <a:off x="6883788" y="534123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M1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49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50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51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52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54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57" name="AutoShape 63"/>
          <p:cNvCxnSpPr>
            <a:cxnSpLocks noChangeShapeType="1"/>
            <a:stCxn id="55" idx="1"/>
            <a:endCxn id="53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8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59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0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61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2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65" name="84 Conector angular"/>
          <p:cNvCxnSpPr>
            <a:cxnSpLocks noChangeShapeType="1"/>
            <a:stCxn id="53" idx="3"/>
            <a:endCxn id="54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67" name="113 Conector angular"/>
          <p:cNvCxnSpPr>
            <a:cxnSpLocks noChangeShapeType="1"/>
            <a:stCxn id="50" idx="2"/>
            <a:endCxn id="52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68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69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73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74" name="73 Conector recto de flecha"/>
          <p:cNvCxnSpPr>
            <a:stCxn id="52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74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76 Conector recto"/>
          <p:cNvCxnSpPr>
            <a:stCxn id="70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78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42 Grupo"/>
          <p:cNvGrpSpPr/>
          <p:nvPr/>
        </p:nvGrpSpPr>
        <p:grpSpPr>
          <a:xfrm>
            <a:off x="316135" y="1988813"/>
            <a:ext cx="813465" cy="342948"/>
            <a:chOff x="482395" y="2030378"/>
            <a:chExt cx="813465" cy="342948"/>
          </a:xfrm>
        </p:grpSpPr>
        <p:sp>
          <p:nvSpPr>
            <p:cNvPr id="127" name="Oval 56"/>
            <p:cNvSpPr>
              <a:spLocks noChangeArrowheads="1"/>
            </p:cNvSpPr>
            <p:nvPr/>
          </p:nvSpPr>
          <p:spPr bwMode="auto">
            <a:xfrm>
              <a:off x="482395" y="2030378"/>
              <a:ext cx="401330" cy="34176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>
                  <a:latin typeface="Arial" charset="0"/>
                </a:rPr>
                <a:t>T2</a:t>
              </a:r>
            </a:p>
          </p:txBody>
        </p:sp>
        <p:sp>
          <p:nvSpPr>
            <p:cNvPr id="128" name="Oval 57"/>
            <p:cNvSpPr>
              <a:spLocks noChangeArrowheads="1"/>
            </p:cNvSpPr>
            <p:nvPr/>
          </p:nvSpPr>
          <p:spPr bwMode="auto">
            <a:xfrm>
              <a:off x="898239" y="2032543"/>
              <a:ext cx="397621" cy="34078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/>
                <a:t>T3</a:t>
              </a:r>
            </a:p>
          </p:txBody>
        </p:sp>
      </p:grp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5122750" y="3625513"/>
            <a:ext cx="3890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Scheduler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finds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tasks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that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have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their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dependencies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satisfied</a:t>
            </a:r>
            <a:r>
              <a:rPr lang="es-ES" sz="1800" b="0" dirty="0" smtClean="0"/>
              <a:t> and </a:t>
            </a:r>
            <a:r>
              <a:rPr lang="es-ES" sz="1800" b="0" dirty="0" err="1" smtClean="0"/>
              <a:t>sends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them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to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Controller</a:t>
            </a:r>
            <a:r>
              <a:rPr lang="es-ES" sz="1800" b="0" dirty="0" smtClean="0"/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4" name="83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50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51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52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54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5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6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8" name="AutoShape 17"/>
            <p:cNvCxnSpPr>
              <a:cxnSpLocks noChangeShapeType="1"/>
              <a:stCxn id="56" idx="3"/>
              <a:endCxn id="62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9" name="AutoShape 63"/>
            <p:cNvCxnSpPr>
              <a:cxnSpLocks noChangeShapeType="1"/>
              <a:stCxn id="57" idx="1"/>
              <a:endCxn id="55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60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61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63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64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5" name="84 Conector angular"/>
            <p:cNvCxnSpPr>
              <a:cxnSpLocks noChangeShapeType="1"/>
              <a:stCxn id="55" idx="3"/>
              <a:endCxn id="56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7" name="113 Conector angular"/>
            <p:cNvCxnSpPr>
              <a:cxnSpLocks noChangeShapeType="1"/>
              <a:stCxn id="51" idx="2"/>
              <a:endCxn id="54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8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68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70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71" name="70 Conector recto de flecha"/>
            <p:cNvCxnSpPr>
              <a:stCxn id="54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71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4" name="73 Conector recto"/>
            <p:cNvCxnSpPr>
              <a:stCxn id="69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74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6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8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989324" y="3350439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1390654" y="3351286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3213" y="4880740"/>
            <a:ext cx="1476440" cy="11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Oval 56"/>
          <p:cNvSpPr>
            <a:spLocks noChangeArrowheads="1"/>
          </p:cNvSpPr>
          <p:nvPr/>
        </p:nvSpPr>
        <p:spPr bwMode="auto">
          <a:xfrm>
            <a:off x="5983213" y="5248222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M2</a:t>
            </a:r>
            <a:endParaRPr lang="en-US" sz="1200" b="1" dirty="0">
              <a:latin typeface="Arial" charset="0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801" y="5613639"/>
            <a:ext cx="1476440" cy="11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56"/>
          <p:cNvSpPr>
            <a:spLocks noChangeArrowheads="1"/>
          </p:cNvSpPr>
          <p:nvPr/>
        </p:nvSpPr>
        <p:spPr bwMode="auto">
          <a:xfrm>
            <a:off x="6643603" y="6039238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M3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0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81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82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83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85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86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88" name="AutoShape 17"/>
          <p:cNvCxnSpPr>
            <a:cxnSpLocks noChangeShapeType="1"/>
            <a:stCxn id="85" idx="3"/>
            <a:endCxn id="92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9" name="AutoShape 63"/>
          <p:cNvCxnSpPr>
            <a:cxnSpLocks noChangeShapeType="1"/>
            <a:stCxn id="86" idx="1"/>
            <a:endCxn id="84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90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91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92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93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4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95" name="84 Conector angular"/>
          <p:cNvCxnSpPr>
            <a:cxnSpLocks noChangeShapeType="1"/>
            <a:stCxn id="84" idx="3"/>
            <a:endCxn id="85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96" name="113 Conector angular"/>
          <p:cNvCxnSpPr>
            <a:cxnSpLocks noChangeShapeType="1"/>
            <a:stCxn id="81" idx="2"/>
            <a:endCxn id="83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97" name="Picture 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97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14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118" name="117 Conector recto de flecha"/>
          <p:cNvCxnSpPr>
            <a:stCxn id="83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122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24" name="123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124 Conector recto"/>
          <p:cNvCxnSpPr>
            <a:stCxn id="98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125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77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79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8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8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8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8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8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85" name="AutoShape 17"/>
            <p:cNvCxnSpPr>
              <a:cxnSpLocks noChangeShapeType="1"/>
              <a:stCxn id="83" idx="3"/>
              <a:endCxn id="90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86" name="AutoShape 63"/>
            <p:cNvCxnSpPr>
              <a:cxnSpLocks noChangeShapeType="1"/>
              <a:stCxn id="84" idx="1"/>
              <a:endCxn id="8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88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89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90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91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92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93" name="84 Conector angular"/>
            <p:cNvCxnSpPr>
              <a:cxnSpLocks noChangeShapeType="1"/>
              <a:stCxn id="82" idx="3"/>
              <a:endCxn id="8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4" name="113 Conector angular"/>
            <p:cNvCxnSpPr>
              <a:cxnSpLocks noChangeShapeType="1"/>
              <a:stCxn id="79" idx="2"/>
              <a:endCxn id="8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95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95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97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98" name="97 Conector recto de flecha"/>
            <p:cNvCxnSpPr>
              <a:stCxn id="8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4" name="113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3" name="122 Conector recto"/>
            <p:cNvCxnSpPr>
              <a:stCxn id="96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123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5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1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13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1839080" y="4873088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2254264" y="4875254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56"/>
          <p:cNvSpPr>
            <a:spLocks noChangeArrowheads="1"/>
          </p:cNvSpPr>
          <p:nvPr/>
        </p:nvSpPr>
        <p:spPr bwMode="auto">
          <a:xfrm>
            <a:off x="6883788" y="5123527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9" name="Oval 56"/>
          <p:cNvSpPr>
            <a:spLocks noChangeArrowheads="1"/>
          </p:cNvSpPr>
          <p:nvPr/>
        </p:nvSpPr>
        <p:spPr bwMode="auto">
          <a:xfrm>
            <a:off x="7544178" y="5914543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M3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5" name="44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46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47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5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5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5" name="AutoShape 17"/>
            <p:cNvCxnSpPr>
              <a:cxnSpLocks noChangeShapeType="1"/>
              <a:stCxn id="53" idx="3"/>
              <a:endCxn id="59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6" name="AutoShape 63"/>
            <p:cNvCxnSpPr>
              <a:cxnSpLocks noChangeShapeType="1"/>
              <a:stCxn id="54" idx="1"/>
              <a:endCxn id="5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9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60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61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2" name="84 Conector angular"/>
            <p:cNvCxnSpPr>
              <a:cxnSpLocks noChangeShapeType="1"/>
              <a:stCxn id="52" idx="3"/>
              <a:endCxn id="5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3" name="113 Conector angular"/>
            <p:cNvCxnSpPr>
              <a:cxnSpLocks noChangeShapeType="1"/>
              <a:stCxn id="47" idx="2"/>
              <a:endCxn id="5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4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64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7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68" name="67 Conector recto de flecha"/>
            <p:cNvCxnSpPr>
              <a:stCxn id="5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68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1" name="70 Conector recto"/>
            <p:cNvCxnSpPr>
              <a:stCxn id="65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71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6597267" y="5145480"/>
            <a:ext cx="1019662" cy="1095691"/>
            <a:chOff x="7539376" y="5006935"/>
            <a:chExt cx="1019662" cy="1095691"/>
          </a:xfrm>
          <a:solidFill>
            <a:srgbClr val="FF9900"/>
          </a:solidFill>
        </p:grpSpPr>
        <p:sp>
          <p:nvSpPr>
            <p:cNvPr id="127" name="Oval 56"/>
            <p:cNvSpPr>
              <a:spLocks noChangeArrowheads="1"/>
            </p:cNvSpPr>
            <p:nvPr/>
          </p:nvSpPr>
          <p:spPr bwMode="auto">
            <a:xfrm>
              <a:off x="7539376" y="5006935"/>
              <a:ext cx="401330" cy="34176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>
                  <a:latin typeface="Arial" charset="0"/>
                </a:rPr>
                <a:t>T2</a:t>
              </a:r>
            </a:p>
          </p:txBody>
        </p:sp>
        <p:sp>
          <p:nvSpPr>
            <p:cNvPr id="128" name="Oval 57"/>
            <p:cNvSpPr>
              <a:spLocks noChangeArrowheads="1"/>
            </p:cNvSpPr>
            <p:nvPr/>
          </p:nvSpPr>
          <p:spPr bwMode="auto">
            <a:xfrm>
              <a:off x="8161417" y="5761843"/>
              <a:ext cx="397621" cy="34078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/>
                <a:t>T3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70 Rectángulo"/>
          <p:cNvSpPr/>
          <p:nvPr/>
        </p:nvSpPr>
        <p:spPr>
          <a:xfrm>
            <a:off x="5793458" y="3866138"/>
            <a:ext cx="276558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smtClean="0"/>
              <a:t>T2 </a:t>
            </a:r>
            <a:r>
              <a:rPr lang="es-ES" sz="1800" b="0" dirty="0" err="1" smtClean="0"/>
              <a:t>finishes</a:t>
            </a:r>
            <a:r>
              <a:rPr lang="es-ES" sz="1800" b="0" dirty="0" smtClean="0"/>
              <a:t> OK.</a:t>
            </a:r>
          </a:p>
          <a:p>
            <a:pPr algn="just"/>
            <a:r>
              <a:rPr lang="es-ES" sz="1800" b="0" dirty="0" smtClean="0"/>
              <a:t>M3 </a:t>
            </a:r>
            <a:r>
              <a:rPr lang="es-ES" sz="1800" b="0" dirty="0" err="1" smtClean="0"/>
              <a:t>is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claimed</a:t>
            </a:r>
            <a:r>
              <a:rPr lang="es-ES" sz="1800" b="0" dirty="0" smtClean="0"/>
              <a:t>.</a:t>
            </a:r>
          </a:p>
        </p:txBody>
      </p: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56"/>
          <p:cNvSpPr>
            <a:spLocks noChangeArrowheads="1"/>
          </p:cNvSpPr>
          <p:nvPr/>
        </p:nvSpPr>
        <p:spPr bwMode="auto">
          <a:xfrm>
            <a:off x="6883788" y="5123527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sp>
        <p:nvSpPr>
          <p:cNvPr id="51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52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53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57" name="AutoShape 17"/>
          <p:cNvCxnSpPr>
            <a:cxnSpLocks noChangeShapeType="1"/>
            <a:stCxn id="55" idx="3"/>
            <a:endCxn id="61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8" name="AutoShape 63"/>
          <p:cNvCxnSpPr>
            <a:cxnSpLocks noChangeShapeType="1"/>
            <a:stCxn id="56" idx="1"/>
            <a:endCxn id="54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9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0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62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3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64" name="84 Conector angular"/>
          <p:cNvCxnSpPr>
            <a:cxnSpLocks noChangeShapeType="1"/>
            <a:stCxn id="54" idx="3"/>
            <a:endCxn id="55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65" name="113 Conector angular"/>
          <p:cNvCxnSpPr>
            <a:cxnSpLocks noChangeShapeType="1"/>
            <a:stCxn id="51" idx="2"/>
            <a:endCxn id="53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67" name="Picture 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67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69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70" name="69 Conector recto de flecha"/>
          <p:cNvCxnSpPr>
            <a:stCxn id="53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71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73 Conector recto"/>
          <p:cNvCxnSpPr>
            <a:stCxn id="68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74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5498" y="4908445"/>
            <a:ext cx="1476440" cy="11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Oval 56"/>
          <p:cNvSpPr>
            <a:spLocks noChangeArrowheads="1"/>
          </p:cNvSpPr>
          <p:nvPr/>
        </p:nvSpPr>
        <p:spPr bwMode="auto">
          <a:xfrm>
            <a:off x="5955498" y="5275927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M2</a:t>
            </a:r>
            <a:endParaRPr lang="en-US" sz="1200" b="1" dirty="0">
              <a:latin typeface="Arial" charset="0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9526" y="5669059"/>
            <a:ext cx="1476440" cy="11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56"/>
          <p:cNvSpPr>
            <a:spLocks noChangeArrowheads="1"/>
          </p:cNvSpPr>
          <p:nvPr/>
        </p:nvSpPr>
        <p:spPr bwMode="auto">
          <a:xfrm>
            <a:off x="6615893" y="6094658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M3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7242801" y="5873238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cxnSp>
        <p:nvCxnSpPr>
          <p:cNvPr id="43" name="42 Conector recto"/>
          <p:cNvCxnSpPr/>
          <p:nvPr/>
        </p:nvCxnSpPr>
        <p:spPr bwMode="auto">
          <a:xfrm flipV="1">
            <a:off x="7101123" y="5749377"/>
            <a:ext cx="709204" cy="6298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43 Conector recto"/>
          <p:cNvCxnSpPr/>
          <p:nvPr/>
        </p:nvCxnSpPr>
        <p:spPr bwMode="auto">
          <a:xfrm rot="16200000" flipV="1">
            <a:off x="7124855" y="5830831"/>
            <a:ext cx="629802" cy="5500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2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9620"/>
            <a:ext cx="7772400" cy="1143000"/>
          </a:xfrm>
        </p:spPr>
        <p:txBody>
          <a:bodyPr/>
          <a:lstStyle/>
          <a:p>
            <a:r>
              <a:rPr lang="en-US" dirty="0" smtClean="0"/>
              <a:t>Our Problem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5" y="2001838"/>
            <a:ext cx="8020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/>
          </a:p>
          <a:p>
            <a:pPr marL="342900" indent="-342900">
              <a:buFontTx/>
              <a:buChar char="›"/>
            </a:pPr>
            <a:endParaRPr lang="es-ES" sz="3000" b="0" dirty="0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10389" y="2293353"/>
            <a:ext cx="2051552" cy="2984500"/>
            <a:chOff x="792" y="929"/>
            <a:chExt cx="694" cy="1194"/>
          </a:xfrm>
        </p:grpSpPr>
        <p:sp>
          <p:nvSpPr>
            <p:cNvPr id="6" name="Oval 53"/>
            <p:cNvSpPr>
              <a:spLocks noChangeArrowheads="1"/>
            </p:cNvSpPr>
            <p:nvPr/>
          </p:nvSpPr>
          <p:spPr bwMode="auto">
            <a:xfrm>
              <a:off x="1047" y="929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 dirty="0">
                  <a:latin typeface="Arial" charset="0"/>
                </a:rPr>
                <a:t>T1</a:t>
              </a:r>
            </a:p>
          </p:txBody>
        </p:sp>
        <p:sp>
          <p:nvSpPr>
            <p:cNvPr id="7" name="Line 54"/>
            <p:cNvSpPr>
              <a:spLocks noChangeShapeType="1"/>
            </p:cNvSpPr>
            <p:nvPr/>
          </p:nvSpPr>
          <p:spPr bwMode="auto">
            <a:xfrm flipH="1">
              <a:off x="1017" y="1114"/>
              <a:ext cx="12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8" name="Line 55"/>
            <p:cNvSpPr>
              <a:spLocks noChangeShapeType="1"/>
            </p:cNvSpPr>
            <p:nvPr/>
          </p:nvSpPr>
          <p:spPr bwMode="auto">
            <a:xfrm>
              <a:off x="1143" y="1114"/>
              <a:ext cx="12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9" name="Oval 56"/>
            <p:cNvSpPr>
              <a:spLocks noChangeArrowheads="1"/>
            </p:cNvSpPr>
            <p:nvPr/>
          </p:nvSpPr>
          <p:spPr bwMode="auto">
            <a:xfrm>
              <a:off x="924" y="1279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T2</a:t>
              </a:r>
            </a:p>
          </p:txBody>
        </p:sp>
        <p:sp>
          <p:nvSpPr>
            <p:cNvPr id="10" name="Oval 57"/>
            <p:cNvSpPr>
              <a:spLocks noChangeArrowheads="1"/>
            </p:cNvSpPr>
            <p:nvPr/>
          </p:nvSpPr>
          <p:spPr bwMode="auto">
            <a:xfrm>
              <a:off x="1176" y="1283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 dirty="0">
                  <a:latin typeface="Arial" charset="0"/>
                </a:rPr>
                <a:t>T3</a:t>
              </a:r>
            </a:p>
          </p:txBody>
        </p:sp>
        <p:sp>
          <p:nvSpPr>
            <p:cNvPr id="11" name="Line 58"/>
            <p:cNvSpPr>
              <a:spLocks noChangeShapeType="1"/>
            </p:cNvSpPr>
            <p:nvPr/>
          </p:nvSpPr>
          <p:spPr bwMode="auto">
            <a:xfrm flipH="1">
              <a:off x="885" y="1458"/>
              <a:ext cx="12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>
              <a:off x="1011" y="1458"/>
              <a:ext cx="12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3" name="Oval 60"/>
            <p:cNvSpPr>
              <a:spLocks noChangeArrowheads="1"/>
            </p:cNvSpPr>
            <p:nvPr/>
          </p:nvSpPr>
          <p:spPr bwMode="auto">
            <a:xfrm>
              <a:off x="792" y="1623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T4</a:t>
              </a:r>
            </a:p>
          </p:txBody>
        </p:sp>
        <p:sp>
          <p:nvSpPr>
            <p:cNvPr id="14" name="Oval 61"/>
            <p:cNvSpPr>
              <a:spLocks noChangeArrowheads="1"/>
            </p:cNvSpPr>
            <p:nvPr/>
          </p:nvSpPr>
          <p:spPr bwMode="auto">
            <a:xfrm>
              <a:off x="1044" y="1627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T5</a:t>
              </a:r>
            </a:p>
          </p:txBody>
        </p: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>
              <a:off x="1267" y="1462"/>
              <a:ext cx="12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6" name="Oval 63"/>
            <p:cNvSpPr>
              <a:spLocks noChangeArrowheads="1"/>
            </p:cNvSpPr>
            <p:nvPr/>
          </p:nvSpPr>
          <p:spPr bwMode="auto">
            <a:xfrm>
              <a:off x="1300" y="1631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T6</a:t>
              </a:r>
            </a:p>
          </p:txBody>
        </p:sp>
        <p:sp>
          <p:nvSpPr>
            <p:cNvPr id="17" name="Oval 64"/>
            <p:cNvSpPr>
              <a:spLocks noChangeArrowheads="1"/>
            </p:cNvSpPr>
            <p:nvPr/>
          </p:nvSpPr>
          <p:spPr bwMode="auto">
            <a:xfrm>
              <a:off x="1042" y="1941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T7</a:t>
              </a:r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884" y="1812"/>
              <a:ext cx="193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 flipH="1">
              <a:off x="1132" y="1814"/>
              <a:ext cx="1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 flipH="1">
              <a:off x="1195" y="1816"/>
              <a:ext cx="196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273975" y="2152901"/>
            <a:ext cx="2570747" cy="9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Scheduling Policies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517241" y="5658102"/>
            <a:ext cx="2570747" cy="95926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Workflow Engines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17" name="Group 40"/>
          <p:cNvGrpSpPr>
            <a:grpSpLocks/>
          </p:cNvGrpSpPr>
          <p:nvPr/>
        </p:nvGrpSpPr>
        <p:grpSpPr bwMode="auto">
          <a:xfrm>
            <a:off x="7041439" y="2591842"/>
            <a:ext cx="758415" cy="1325359"/>
            <a:chOff x="3198" y="1389"/>
            <a:chExt cx="635" cy="1179"/>
          </a:xfrm>
        </p:grpSpPr>
        <p:sp>
          <p:nvSpPr>
            <p:cNvPr id="518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519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0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1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523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45" name="Group 40"/>
          <p:cNvGrpSpPr>
            <a:grpSpLocks/>
          </p:cNvGrpSpPr>
          <p:nvPr/>
        </p:nvGrpSpPr>
        <p:grpSpPr bwMode="auto">
          <a:xfrm>
            <a:off x="7899667" y="2583819"/>
            <a:ext cx="758415" cy="1325359"/>
            <a:chOff x="3198" y="1389"/>
            <a:chExt cx="635" cy="1179"/>
          </a:xfrm>
        </p:grpSpPr>
        <p:sp>
          <p:nvSpPr>
            <p:cNvPr id="546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547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8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9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0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551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2" name="Group 40"/>
          <p:cNvGrpSpPr>
            <a:grpSpLocks/>
          </p:cNvGrpSpPr>
          <p:nvPr/>
        </p:nvGrpSpPr>
        <p:grpSpPr bwMode="auto">
          <a:xfrm>
            <a:off x="7049461" y="3995518"/>
            <a:ext cx="758415" cy="1325359"/>
            <a:chOff x="3198" y="1389"/>
            <a:chExt cx="635" cy="1179"/>
          </a:xfrm>
        </p:grpSpPr>
        <p:sp>
          <p:nvSpPr>
            <p:cNvPr id="553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554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5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6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7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558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9" name="Group 40"/>
          <p:cNvGrpSpPr>
            <a:grpSpLocks/>
          </p:cNvGrpSpPr>
          <p:nvPr/>
        </p:nvGrpSpPr>
        <p:grpSpPr bwMode="auto">
          <a:xfrm>
            <a:off x="7907689" y="3987495"/>
            <a:ext cx="758415" cy="1325359"/>
            <a:chOff x="3198" y="1389"/>
            <a:chExt cx="635" cy="1179"/>
          </a:xfrm>
        </p:grpSpPr>
        <p:sp>
          <p:nvSpPr>
            <p:cNvPr id="560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561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2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4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565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" name="Puzzle2"/>
          <p:cNvSpPr>
            <a:spLocks noEditPoints="1" noChangeArrowheads="1"/>
          </p:cNvSpPr>
          <p:nvPr/>
        </p:nvSpPr>
        <p:spPr bwMode="auto">
          <a:xfrm>
            <a:off x="3765466" y="4049040"/>
            <a:ext cx="2041776" cy="1613823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z="1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s-ES" sz="14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s-ES" sz="1400" b="1" dirty="0">
              <a:latin typeface="Arial" charset="0"/>
            </a:endParaRPr>
          </a:p>
        </p:txBody>
      </p:sp>
      <p:sp>
        <p:nvSpPr>
          <p:cNvPr id="54" name="Puzzle1"/>
          <p:cNvSpPr>
            <a:spLocks noEditPoints="1" noChangeArrowheads="1"/>
          </p:cNvSpPr>
          <p:nvPr/>
        </p:nvSpPr>
        <p:spPr bwMode="auto">
          <a:xfrm>
            <a:off x="2546348" y="3265899"/>
            <a:ext cx="2067055" cy="1229413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s-ES" sz="1200">
                <a:latin typeface="Arial" charset="0"/>
              </a:rPr>
              <a:t>               </a:t>
            </a:r>
          </a:p>
          <a:p>
            <a:pPr algn="l" eaLnBrk="1" hangingPunct="1">
              <a:spcBef>
                <a:spcPct val="0"/>
              </a:spcBef>
            </a:pPr>
            <a:endParaRPr lang="es-ES" sz="1200">
              <a:latin typeface="Arial" charset="0"/>
            </a:endParaRPr>
          </a:p>
          <a:p>
            <a:pPr algn="l" eaLnBrk="1" hangingPunct="1">
              <a:spcBef>
                <a:spcPct val="0"/>
              </a:spcBef>
            </a:pPr>
            <a:endParaRPr lang="es-ES" sz="1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70 Rectángulo"/>
          <p:cNvSpPr/>
          <p:nvPr/>
        </p:nvSpPr>
        <p:spPr>
          <a:xfrm>
            <a:off x="5793458" y="3400282"/>
            <a:ext cx="2765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detects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problem</a:t>
            </a:r>
            <a:r>
              <a:rPr lang="es-ES" sz="1800" b="0" dirty="0" smtClean="0"/>
              <a:t> and T3 </a:t>
            </a:r>
            <a:r>
              <a:rPr lang="es-ES" sz="1800" b="0" dirty="0" err="1" smtClean="0"/>
              <a:t>is</a:t>
            </a:r>
            <a:r>
              <a:rPr lang="es-ES" sz="1800" b="0" dirty="0" smtClean="0"/>
              <a:t> removed </a:t>
            </a:r>
            <a:r>
              <a:rPr lang="es-ES" sz="1800" b="0" dirty="0" err="1" smtClean="0"/>
              <a:t>from</a:t>
            </a:r>
            <a:r>
              <a:rPr lang="es-ES" sz="1800" b="0" dirty="0" smtClean="0"/>
              <a:t> M3 and </a:t>
            </a:r>
            <a:r>
              <a:rPr lang="es-ES" sz="1800" b="0" dirty="0" err="1" smtClean="0"/>
              <a:t>dynamcally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rescheduled</a:t>
            </a:r>
            <a:r>
              <a:rPr lang="es-ES" sz="1800" b="0" dirty="0" smtClean="0"/>
              <a:t>.</a:t>
            </a:r>
            <a:endParaRPr lang="es-ES" sz="1800" dirty="0" smtClean="0"/>
          </a:p>
        </p:txBody>
      </p: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56"/>
          <p:cNvSpPr>
            <a:spLocks noChangeArrowheads="1"/>
          </p:cNvSpPr>
          <p:nvPr/>
        </p:nvSpPr>
        <p:spPr bwMode="auto">
          <a:xfrm>
            <a:off x="6883788" y="5123527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9" name="Oval 56"/>
          <p:cNvSpPr>
            <a:spLocks noChangeArrowheads="1"/>
          </p:cNvSpPr>
          <p:nvPr/>
        </p:nvSpPr>
        <p:spPr bwMode="auto">
          <a:xfrm>
            <a:off x="7544178" y="5914543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M3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7" name="46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50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51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52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53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4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5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6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7" name="AutoShape 17"/>
            <p:cNvCxnSpPr>
              <a:cxnSpLocks noChangeShapeType="1"/>
              <a:stCxn id="55" idx="3"/>
              <a:endCxn id="61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8" name="AutoShape 63"/>
            <p:cNvCxnSpPr>
              <a:cxnSpLocks noChangeShapeType="1"/>
              <a:stCxn id="56" idx="1"/>
              <a:endCxn id="54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9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60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61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62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63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4" name="84 Conector angular"/>
            <p:cNvCxnSpPr>
              <a:cxnSpLocks noChangeShapeType="1"/>
              <a:stCxn id="54" idx="3"/>
              <a:endCxn id="55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5" name="113 Conector angular"/>
            <p:cNvCxnSpPr>
              <a:cxnSpLocks noChangeShapeType="1"/>
              <a:stCxn id="51" idx="2"/>
              <a:endCxn id="53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7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67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9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70" name="69 Conector recto de flecha"/>
            <p:cNvCxnSpPr>
              <a:stCxn id="53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71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4" name="73 Conector recto"/>
            <p:cNvCxnSpPr>
              <a:stCxn id="68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74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6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7256670" y="589147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cxnSp>
        <p:nvCxnSpPr>
          <p:cNvPr id="43" name="42 Conector recto"/>
          <p:cNvCxnSpPr/>
          <p:nvPr/>
        </p:nvCxnSpPr>
        <p:spPr bwMode="auto">
          <a:xfrm flipV="1">
            <a:off x="7045717" y="5809183"/>
            <a:ext cx="709204" cy="6298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43 Conector recto"/>
          <p:cNvCxnSpPr/>
          <p:nvPr/>
        </p:nvCxnSpPr>
        <p:spPr bwMode="auto">
          <a:xfrm rot="16200000" flipV="1">
            <a:off x="7138724" y="5849072"/>
            <a:ext cx="629802" cy="5500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70 Rectángulo"/>
          <p:cNvSpPr/>
          <p:nvPr/>
        </p:nvSpPr>
        <p:spPr>
          <a:xfrm>
            <a:off x="5533415" y="2458011"/>
            <a:ext cx="2765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smtClean="0"/>
              <a:t>T3 </a:t>
            </a:r>
            <a:r>
              <a:rPr lang="es-ES" sz="1800" b="0" dirty="0" err="1" smtClean="0"/>
              <a:t>is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rescheduled</a:t>
            </a:r>
            <a:r>
              <a:rPr lang="es-ES" sz="1800" b="0" dirty="0" smtClean="0"/>
              <a:t>. 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does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not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include</a:t>
            </a:r>
            <a:r>
              <a:rPr lang="es-ES" sz="1800" b="0" dirty="0" smtClean="0"/>
              <a:t> M3 as </a:t>
            </a:r>
            <a:r>
              <a:rPr lang="es-ES" sz="1800" b="0" dirty="0" err="1" smtClean="0"/>
              <a:t>an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available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resource</a:t>
            </a:r>
            <a:r>
              <a:rPr lang="es-ES" sz="1800" b="0" dirty="0" smtClean="0"/>
              <a:t>.</a:t>
            </a:r>
            <a:endParaRPr lang="es-ES" sz="1800" dirty="0" smtClean="0"/>
          </a:p>
        </p:txBody>
      </p: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139184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04762" y="186215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3" name="42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44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45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6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47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0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1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2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3" name="AutoShape 17"/>
            <p:cNvCxnSpPr>
              <a:cxnSpLocks noChangeShapeType="1"/>
              <a:stCxn id="51" idx="3"/>
              <a:endCxn id="57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4" name="AutoShape 63"/>
            <p:cNvCxnSpPr>
              <a:cxnSpLocks noChangeShapeType="1"/>
              <a:stCxn id="52" idx="1"/>
              <a:endCxn id="50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5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6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8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9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0" name="84 Conector angular"/>
            <p:cNvCxnSpPr>
              <a:cxnSpLocks noChangeShapeType="1"/>
              <a:stCxn id="50" idx="3"/>
              <a:endCxn id="51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1" name="113 Conector angular"/>
            <p:cNvCxnSpPr>
              <a:cxnSpLocks noChangeShapeType="1"/>
              <a:stCxn id="45" idx="2"/>
              <a:endCxn id="47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2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62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4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65" name="64 Conector recto de flecha"/>
            <p:cNvCxnSpPr>
              <a:stCxn id="47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66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68 Conector recto"/>
            <p:cNvCxnSpPr>
              <a:stCxn id="63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69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142392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3" name="132 Conector curvado"/>
          <p:cNvCxnSpPr>
            <a:endCxn id="130" idx="1"/>
          </p:cNvCxnSpPr>
          <p:nvPr/>
        </p:nvCxnSpPr>
        <p:spPr bwMode="auto">
          <a:xfrm flipV="1">
            <a:off x="4229917" y="1742478"/>
            <a:ext cx="1176045" cy="64600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04762" y="186215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41" name="Oval 56"/>
          <p:cNvSpPr>
            <a:spLocks noChangeArrowheads="1"/>
          </p:cNvSpPr>
          <p:nvPr/>
        </p:nvSpPr>
        <p:spPr bwMode="auto">
          <a:xfrm>
            <a:off x="6310292" y="1861170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 smtClean="0">
                <a:latin typeface="Arial" charset="0"/>
              </a:rPr>
              <a:t>M2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43" name="42 Conector recto de flecha"/>
          <p:cNvCxnSpPr>
            <a:stCxn id="128" idx="6"/>
            <a:endCxn id="41" idx="2"/>
          </p:cNvCxnSpPr>
          <p:nvPr/>
        </p:nvCxnSpPr>
        <p:spPr bwMode="auto">
          <a:xfrm flipV="1">
            <a:off x="5902383" y="2032052"/>
            <a:ext cx="407909" cy="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44 Conector recto de flecha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6" name="45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47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50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51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52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3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4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5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6" name="AutoShape 17"/>
            <p:cNvCxnSpPr>
              <a:cxnSpLocks noChangeShapeType="1"/>
              <a:stCxn id="54" idx="3"/>
              <a:endCxn id="60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7" name="AutoShape 63"/>
            <p:cNvCxnSpPr>
              <a:cxnSpLocks noChangeShapeType="1"/>
              <a:stCxn id="55" idx="1"/>
              <a:endCxn id="53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8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9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60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61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62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3" name="84 Conector angular"/>
            <p:cNvCxnSpPr>
              <a:cxnSpLocks noChangeShapeType="1"/>
              <a:stCxn id="53" idx="3"/>
              <a:endCxn id="54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4" name="113 Conector angular"/>
            <p:cNvCxnSpPr>
              <a:cxnSpLocks noChangeShapeType="1"/>
              <a:stCxn id="50" idx="2"/>
              <a:endCxn id="52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5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66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8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69" name="68 Conector recto de flecha"/>
            <p:cNvCxnSpPr>
              <a:stCxn id="52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0" name="69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" name="71 Conector recto"/>
            <p:cNvCxnSpPr>
              <a:stCxn id="67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72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451289" y="2040813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cxnSp>
        <p:nvCxnSpPr>
          <p:cNvPr id="45" name="44 Conector recto de flecha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2" name="41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43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44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6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47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0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1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2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3" name="AutoShape 17"/>
            <p:cNvCxnSpPr>
              <a:cxnSpLocks noChangeShapeType="1"/>
              <a:stCxn id="51" idx="3"/>
              <a:endCxn id="57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4" name="AutoShape 63"/>
            <p:cNvCxnSpPr>
              <a:cxnSpLocks noChangeShapeType="1"/>
              <a:stCxn id="52" idx="1"/>
              <a:endCxn id="50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5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6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8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9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0" name="84 Conector angular"/>
            <p:cNvCxnSpPr>
              <a:cxnSpLocks noChangeShapeType="1"/>
              <a:stCxn id="50" idx="3"/>
              <a:endCxn id="51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1" name="113 Conector angular"/>
            <p:cNvCxnSpPr>
              <a:cxnSpLocks noChangeShapeType="1"/>
              <a:stCxn id="44" idx="2"/>
              <a:endCxn id="47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2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62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4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65" name="64 Conector recto de flecha"/>
            <p:cNvCxnSpPr>
              <a:stCxn id="47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66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68 Conector recto"/>
            <p:cNvCxnSpPr>
              <a:stCxn id="63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69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1034166" y="3327553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cxnSp>
        <p:nvCxnSpPr>
          <p:cNvPr id="45" name="44 Conector recto de flecha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77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79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8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8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8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8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8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85" name="AutoShape 17"/>
            <p:cNvCxnSpPr>
              <a:cxnSpLocks noChangeShapeType="1"/>
              <a:stCxn id="83" idx="3"/>
              <a:endCxn id="90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86" name="AutoShape 63"/>
            <p:cNvCxnSpPr>
              <a:cxnSpLocks noChangeShapeType="1"/>
              <a:stCxn id="84" idx="1"/>
              <a:endCxn id="8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88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89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90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91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92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93" name="84 Conector angular"/>
            <p:cNvCxnSpPr>
              <a:cxnSpLocks noChangeShapeType="1"/>
              <a:stCxn id="82" idx="3"/>
              <a:endCxn id="8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4" name="113 Conector angular"/>
            <p:cNvCxnSpPr>
              <a:cxnSpLocks noChangeShapeType="1"/>
              <a:stCxn id="79" idx="2"/>
              <a:endCxn id="8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95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95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97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98" name="97 Conector recto de flecha"/>
            <p:cNvCxnSpPr>
              <a:stCxn id="8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7" name="106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8" name="117 Conector recto"/>
            <p:cNvCxnSpPr>
              <a:stCxn id="96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122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4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12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44 Conector recto de flecha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75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77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79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8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8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8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8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8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85" name="AutoShape 17"/>
            <p:cNvCxnSpPr>
              <a:cxnSpLocks noChangeShapeType="1"/>
              <a:stCxn id="83" idx="3"/>
              <a:endCxn id="90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86" name="AutoShape 63"/>
            <p:cNvCxnSpPr>
              <a:cxnSpLocks noChangeShapeType="1"/>
              <a:stCxn id="84" idx="1"/>
              <a:endCxn id="8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88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89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90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91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92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93" name="84 Conector angular"/>
            <p:cNvCxnSpPr>
              <a:cxnSpLocks noChangeShapeType="1"/>
              <a:stCxn id="82" idx="3"/>
              <a:endCxn id="8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4" name="113 Conector angular"/>
            <p:cNvCxnSpPr>
              <a:cxnSpLocks noChangeShapeType="1"/>
              <a:stCxn id="79" idx="2"/>
              <a:endCxn id="8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95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95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97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98" name="97 Conector recto de flecha"/>
            <p:cNvCxnSpPr>
              <a:stCxn id="8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7" name="106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8" name="117 Conector recto"/>
            <p:cNvCxnSpPr>
              <a:stCxn id="96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122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4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12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1726894" y="4699153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44 Conector recto de flecha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2" name="75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43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44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6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47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0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1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2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3" name="AutoShape 17"/>
            <p:cNvCxnSpPr>
              <a:cxnSpLocks noChangeShapeType="1"/>
              <a:stCxn id="51" idx="3"/>
              <a:endCxn id="57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4" name="AutoShape 63"/>
            <p:cNvCxnSpPr>
              <a:cxnSpLocks noChangeShapeType="1"/>
              <a:stCxn id="52" idx="1"/>
              <a:endCxn id="50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5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6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8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9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0" name="84 Conector angular"/>
            <p:cNvCxnSpPr>
              <a:cxnSpLocks noChangeShapeType="1"/>
              <a:stCxn id="50" idx="3"/>
              <a:endCxn id="51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1" name="113 Conector angular"/>
            <p:cNvCxnSpPr>
              <a:cxnSpLocks noChangeShapeType="1"/>
              <a:stCxn id="44" idx="2"/>
              <a:endCxn id="47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2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62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4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65" name="64 Conector recto de flecha"/>
            <p:cNvCxnSpPr>
              <a:stCxn id="47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66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68 Conector recto"/>
            <p:cNvCxnSpPr>
              <a:stCxn id="63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69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6583413" y="5159336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114371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1150971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sp>
        <p:nvSpPr>
          <p:cNvPr id="130" name="129 Rectángulo"/>
          <p:cNvSpPr/>
          <p:nvPr/>
        </p:nvSpPr>
        <p:spPr bwMode="auto">
          <a:xfrm>
            <a:off x="5405962" y="1030515"/>
            <a:ext cx="1434284" cy="6602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3" name="132 Conector curvado"/>
          <p:cNvCxnSpPr>
            <a:endCxn id="130" idx="1"/>
          </p:cNvCxnSpPr>
          <p:nvPr/>
        </p:nvCxnSpPr>
        <p:spPr bwMode="auto">
          <a:xfrm flipV="1">
            <a:off x="4229917" y="1360647"/>
            <a:ext cx="1176045" cy="10278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44 Conector recto de flecha"/>
          <p:cNvCxnSpPr>
            <a:stCxn id="87" idx="6"/>
            <a:endCxn id="105" idx="2"/>
          </p:cNvCxnSpPr>
          <p:nvPr/>
        </p:nvCxnSpPr>
        <p:spPr bwMode="auto">
          <a:xfrm>
            <a:off x="5902383" y="1314103"/>
            <a:ext cx="407909" cy="7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39 Rectángulo"/>
          <p:cNvSpPr/>
          <p:nvPr/>
        </p:nvSpPr>
        <p:spPr>
          <a:xfrm>
            <a:off x="5594648" y="3332727"/>
            <a:ext cx="2765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smtClean="0"/>
              <a:t>T3 </a:t>
            </a:r>
            <a:r>
              <a:rPr lang="es-ES" sz="1800" b="0" dirty="0" err="1" smtClean="0"/>
              <a:t>finishes</a:t>
            </a:r>
            <a:r>
              <a:rPr lang="es-ES" sz="1800" b="0" dirty="0" smtClean="0"/>
              <a:t> OK. 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notifies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Scheduler</a:t>
            </a:r>
            <a:r>
              <a:rPr lang="es-ES" sz="1800" b="0" dirty="0" smtClean="0"/>
              <a:t>, and </a:t>
            </a:r>
            <a:r>
              <a:rPr lang="es-ES" sz="1800" b="0" dirty="0" err="1" smtClean="0"/>
              <a:t>it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releases</a:t>
            </a:r>
            <a:r>
              <a:rPr lang="es-ES" sz="1800" b="0" dirty="0" smtClean="0"/>
              <a:t> T4.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3" name="75 Grupo"/>
          <p:cNvGrpSpPr/>
          <p:nvPr/>
        </p:nvGrpSpPr>
        <p:grpSpPr>
          <a:xfrm>
            <a:off x="152385" y="1066800"/>
            <a:ext cx="7935141" cy="5692006"/>
            <a:chOff x="152385" y="1066800"/>
            <a:chExt cx="7935141" cy="5692006"/>
          </a:xfrm>
        </p:grpSpPr>
        <p:sp>
          <p:nvSpPr>
            <p:cNvPr id="44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46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7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50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51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52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53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4" name="AutoShape 17"/>
            <p:cNvCxnSpPr>
              <a:cxnSpLocks noChangeShapeType="1"/>
              <a:stCxn id="52" idx="3"/>
              <a:endCxn id="58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5" name="AutoShape 63"/>
            <p:cNvCxnSpPr>
              <a:cxnSpLocks noChangeShapeType="1"/>
              <a:stCxn id="53" idx="1"/>
              <a:endCxn id="51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6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9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60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61" name="84 Conector angular"/>
            <p:cNvCxnSpPr>
              <a:cxnSpLocks noChangeShapeType="1"/>
              <a:stCxn id="51" idx="3"/>
              <a:endCxn id="52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62" name="113 Conector angular"/>
            <p:cNvCxnSpPr>
              <a:cxnSpLocks noChangeShapeType="1"/>
              <a:stCxn id="46" idx="2"/>
              <a:endCxn id="50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63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" name="63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5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67" name="66 Conector recto de flecha"/>
            <p:cNvCxnSpPr>
              <a:stCxn id="50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67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0" name="69 Conector recto"/>
            <p:cNvCxnSpPr>
              <a:stCxn id="64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70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55498" y="4908445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Oval 56"/>
            <p:cNvSpPr>
              <a:spLocks noChangeArrowheads="1"/>
            </p:cNvSpPr>
            <p:nvPr/>
          </p:nvSpPr>
          <p:spPr bwMode="auto">
            <a:xfrm>
              <a:off x="5955498" y="5275927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M2</a:t>
              </a:r>
              <a:endParaRPr lang="en-US" sz="1200" b="1" dirty="0">
                <a:latin typeface="Arial" charset="0"/>
              </a:endParaRPr>
            </a:p>
          </p:txBody>
        </p:sp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11086" y="5641344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Oval 56"/>
            <p:cNvSpPr>
              <a:spLocks noChangeArrowheads="1"/>
            </p:cNvSpPr>
            <p:nvPr/>
          </p:nvSpPr>
          <p:spPr bwMode="auto">
            <a:xfrm>
              <a:off x="6615888" y="6066943"/>
              <a:ext cx="401330" cy="3417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 smtClean="0">
                  <a:latin typeface="Arial" charset="0"/>
                </a:rPr>
                <a:t>M3</a:t>
              </a:r>
              <a:endParaRPr lang="en-US" sz="1200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11236" y="2060387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5" name="64 Grupo"/>
          <p:cNvGrpSpPr/>
          <p:nvPr/>
        </p:nvGrpSpPr>
        <p:grpSpPr>
          <a:xfrm>
            <a:off x="152385" y="1066800"/>
            <a:ext cx="7307297" cy="5629560"/>
            <a:chOff x="152385" y="1066800"/>
            <a:chExt cx="7307297" cy="56295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83242" y="511626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" name="Oval 57"/>
            <p:cNvSpPr>
              <a:spLocks noChangeArrowheads="1"/>
            </p:cNvSpPr>
            <p:nvPr/>
          </p:nvSpPr>
          <p:spPr bwMode="auto">
            <a:xfrm>
              <a:off x="5983242" y="5508379"/>
              <a:ext cx="397621" cy="3407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 smtClean="0"/>
                <a:t>M4</a:t>
              </a:r>
              <a:endParaRPr lang="en-US" sz="1200" b="1" dirty="0"/>
            </a:p>
          </p:txBody>
        </p:sp>
        <p:sp>
          <p:nvSpPr>
            <p:cNvPr id="36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37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38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39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41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42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43" name="AutoShape 17"/>
            <p:cNvCxnSpPr>
              <a:cxnSpLocks noChangeShapeType="1"/>
              <a:stCxn id="41" idx="3"/>
              <a:endCxn id="47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4" name="AutoShape 63"/>
            <p:cNvCxnSpPr>
              <a:cxnSpLocks noChangeShapeType="1"/>
              <a:stCxn id="42" idx="1"/>
              <a:endCxn id="40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5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7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48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9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50" name="84 Conector angular"/>
            <p:cNvCxnSpPr>
              <a:cxnSpLocks noChangeShapeType="1"/>
              <a:stCxn id="40" idx="3"/>
              <a:endCxn id="41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51" name="113 Conector angular"/>
            <p:cNvCxnSpPr>
              <a:cxnSpLocks noChangeShapeType="1"/>
              <a:stCxn id="37" idx="2"/>
              <a:endCxn id="39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52" name="Picture 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52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4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55" name="54 Conector recto de flecha"/>
            <p:cNvCxnSpPr>
              <a:stCxn id="39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55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" name="57 Conector recto"/>
            <p:cNvCxnSpPr>
              <a:stCxn id="53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58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" name="59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1020311" y="3337400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5" name="34 Grupo"/>
          <p:cNvGrpSpPr/>
          <p:nvPr/>
        </p:nvGrpSpPr>
        <p:grpSpPr>
          <a:xfrm>
            <a:off x="152385" y="1066800"/>
            <a:ext cx="7307297" cy="5629560"/>
            <a:chOff x="152385" y="1066800"/>
            <a:chExt cx="7307297" cy="562956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83242" y="511626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57"/>
            <p:cNvSpPr>
              <a:spLocks noChangeArrowheads="1"/>
            </p:cNvSpPr>
            <p:nvPr/>
          </p:nvSpPr>
          <p:spPr bwMode="auto">
            <a:xfrm>
              <a:off x="5983242" y="5508379"/>
              <a:ext cx="397621" cy="3407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 smtClean="0"/>
                <a:t>M4</a:t>
              </a:r>
              <a:endParaRPr lang="en-US" sz="1200" b="1" dirty="0"/>
            </a:p>
          </p:txBody>
        </p:sp>
        <p:sp>
          <p:nvSpPr>
            <p:cNvPr id="38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39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4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4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4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45" name="AutoShape 17"/>
            <p:cNvCxnSpPr>
              <a:cxnSpLocks noChangeShapeType="1"/>
              <a:stCxn id="43" idx="3"/>
              <a:endCxn id="49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6" name="AutoShape 63"/>
            <p:cNvCxnSpPr>
              <a:cxnSpLocks noChangeShapeType="1"/>
              <a:stCxn id="44" idx="1"/>
              <a:endCxn id="4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7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9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0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1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52" name="84 Conector angular"/>
            <p:cNvCxnSpPr>
              <a:cxnSpLocks noChangeShapeType="1"/>
              <a:stCxn id="42" idx="3"/>
              <a:endCxn id="4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53" name="113 Conector angular"/>
            <p:cNvCxnSpPr>
              <a:cxnSpLocks noChangeShapeType="1"/>
              <a:stCxn id="39" idx="2"/>
              <a:endCxn id="4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54" name="Picture 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54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6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57" name="56 Conector recto de flecha"/>
            <p:cNvCxnSpPr>
              <a:stCxn id="4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" name="57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" name="59 Conector recto"/>
            <p:cNvCxnSpPr>
              <a:stCxn id="55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60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61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3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9620"/>
            <a:ext cx="7772400" cy="1143000"/>
          </a:xfrm>
        </p:spPr>
        <p:txBody>
          <a:bodyPr/>
          <a:lstStyle/>
          <a:p>
            <a:r>
              <a:rPr lang="en-US" dirty="0" smtClean="0"/>
              <a:t>Our Solution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5" y="2001838"/>
            <a:ext cx="8020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/>
          </a:p>
          <a:p>
            <a:pPr marL="342900" indent="-342900">
              <a:buFontTx/>
              <a:buChar char="›"/>
            </a:pPr>
            <a:endParaRPr lang="es-ES" sz="3000" b="0" dirty="0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0389" y="2293353"/>
            <a:ext cx="2051552" cy="2984500"/>
            <a:chOff x="792" y="929"/>
            <a:chExt cx="694" cy="1194"/>
          </a:xfrm>
        </p:grpSpPr>
        <p:sp>
          <p:nvSpPr>
            <p:cNvPr id="6" name="Oval 53"/>
            <p:cNvSpPr>
              <a:spLocks noChangeArrowheads="1"/>
            </p:cNvSpPr>
            <p:nvPr/>
          </p:nvSpPr>
          <p:spPr bwMode="auto">
            <a:xfrm>
              <a:off x="1047" y="929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 dirty="0">
                  <a:latin typeface="Arial" charset="0"/>
                </a:rPr>
                <a:t>T1</a:t>
              </a:r>
            </a:p>
          </p:txBody>
        </p:sp>
        <p:sp>
          <p:nvSpPr>
            <p:cNvPr id="7" name="Line 54"/>
            <p:cNvSpPr>
              <a:spLocks noChangeShapeType="1"/>
            </p:cNvSpPr>
            <p:nvPr/>
          </p:nvSpPr>
          <p:spPr bwMode="auto">
            <a:xfrm flipH="1">
              <a:off x="1017" y="1114"/>
              <a:ext cx="12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8" name="Line 55"/>
            <p:cNvSpPr>
              <a:spLocks noChangeShapeType="1"/>
            </p:cNvSpPr>
            <p:nvPr/>
          </p:nvSpPr>
          <p:spPr bwMode="auto">
            <a:xfrm>
              <a:off x="1143" y="1114"/>
              <a:ext cx="12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9" name="Oval 56"/>
            <p:cNvSpPr>
              <a:spLocks noChangeArrowheads="1"/>
            </p:cNvSpPr>
            <p:nvPr/>
          </p:nvSpPr>
          <p:spPr bwMode="auto">
            <a:xfrm>
              <a:off x="924" y="1279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T2</a:t>
              </a:r>
            </a:p>
          </p:txBody>
        </p:sp>
        <p:sp>
          <p:nvSpPr>
            <p:cNvPr id="10" name="Oval 57"/>
            <p:cNvSpPr>
              <a:spLocks noChangeArrowheads="1"/>
            </p:cNvSpPr>
            <p:nvPr/>
          </p:nvSpPr>
          <p:spPr bwMode="auto">
            <a:xfrm>
              <a:off x="1176" y="1283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 dirty="0">
                  <a:latin typeface="Arial" charset="0"/>
                </a:rPr>
                <a:t>T3</a:t>
              </a:r>
            </a:p>
          </p:txBody>
        </p:sp>
        <p:sp>
          <p:nvSpPr>
            <p:cNvPr id="11" name="Line 58"/>
            <p:cNvSpPr>
              <a:spLocks noChangeShapeType="1"/>
            </p:cNvSpPr>
            <p:nvPr/>
          </p:nvSpPr>
          <p:spPr bwMode="auto">
            <a:xfrm flipH="1">
              <a:off x="885" y="1458"/>
              <a:ext cx="12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>
              <a:off x="1011" y="1458"/>
              <a:ext cx="12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3" name="Oval 60"/>
            <p:cNvSpPr>
              <a:spLocks noChangeArrowheads="1"/>
            </p:cNvSpPr>
            <p:nvPr/>
          </p:nvSpPr>
          <p:spPr bwMode="auto">
            <a:xfrm>
              <a:off x="792" y="1623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T4</a:t>
              </a:r>
            </a:p>
          </p:txBody>
        </p:sp>
        <p:sp>
          <p:nvSpPr>
            <p:cNvPr id="14" name="Oval 61"/>
            <p:cNvSpPr>
              <a:spLocks noChangeArrowheads="1"/>
            </p:cNvSpPr>
            <p:nvPr/>
          </p:nvSpPr>
          <p:spPr bwMode="auto">
            <a:xfrm>
              <a:off x="1044" y="1627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T5</a:t>
              </a:r>
            </a:p>
          </p:txBody>
        </p: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>
              <a:off x="1267" y="1462"/>
              <a:ext cx="122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6" name="Oval 63"/>
            <p:cNvSpPr>
              <a:spLocks noChangeArrowheads="1"/>
            </p:cNvSpPr>
            <p:nvPr/>
          </p:nvSpPr>
          <p:spPr bwMode="auto">
            <a:xfrm>
              <a:off x="1300" y="1631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T6</a:t>
              </a:r>
            </a:p>
          </p:txBody>
        </p:sp>
        <p:sp>
          <p:nvSpPr>
            <p:cNvPr id="17" name="Oval 64"/>
            <p:cNvSpPr>
              <a:spLocks noChangeArrowheads="1"/>
            </p:cNvSpPr>
            <p:nvPr/>
          </p:nvSpPr>
          <p:spPr bwMode="auto">
            <a:xfrm>
              <a:off x="1042" y="1941"/>
              <a:ext cx="186" cy="18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000" b="1">
                  <a:latin typeface="Arial" charset="0"/>
                </a:rPr>
                <a:t>T7</a:t>
              </a:r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884" y="1812"/>
              <a:ext cx="193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 flipH="1">
              <a:off x="1132" y="1814"/>
              <a:ext cx="1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 flipH="1">
              <a:off x="1195" y="1816"/>
              <a:ext cx="196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273977" y="2233111"/>
            <a:ext cx="2570747" cy="9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Scheduling Policies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565367" y="5609976"/>
            <a:ext cx="2570747" cy="95926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Workflow Engines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Puzzle2"/>
          <p:cNvSpPr>
            <a:spLocks noEditPoints="1" noChangeArrowheads="1"/>
          </p:cNvSpPr>
          <p:nvPr/>
        </p:nvSpPr>
        <p:spPr bwMode="auto">
          <a:xfrm>
            <a:off x="3765466" y="4049040"/>
            <a:ext cx="2041776" cy="1613823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z="1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s-ES" sz="14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s-ES" sz="1400" b="1" dirty="0">
              <a:latin typeface="Arial" charset="0"/>
            </a:endParaRPr>
          </a:p>
        </p:txBody>
      </p:sp>
      <p:sp>
        <p:nvSpPr>
          <p:cNvPr id="32" name="Puzzle1"/>
          <p:cNvSpPr>
            <a:spLocks noEditPoints="1" noChangeArrowheads="1"/>
          </p:cNvSpPr>
          <p:nvPr/>
        </p:nvSpPr>
        <p:spPr bwMode="auto">
          <a:xfrm>
            <a:off x="2546348" y="3265899"/>
            <a:ext cx="2067055" cy="1229413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s-ES" sz="1200">
                <a:latin typeface="Arial" charset="0"/>
              </a:rPr>
              <a:t>               </a:t>
            </a:r>
          </a:p>
          <a:p>
            <a:pPr algn="l" eaLnBrk="1" hangingPunct="1">
              <a:spcBef>
                <a:spcPct val="0"/>
              </a:spcBef>
            </a:pPr>
            <a:endParaRPr lang="es-ES" sz="1200">
              <a:latin typeface="Arial" charset="0"/>
            </a:endParaRPr>
          </a:p>
          <a:p>
            <a:pPr algn="l" eaLnBrk="1" hangingPunct="1">
              <a:spcBef>
                <a:spcPct val="0"/>
              </a:spcBef>
            </a:pPr>
            <a:endParaRPr lang="es-ES" sz="1200" b="1">
              <a:latin typeface="Arial" charset="0"/>
            </a:endParaRPr>
          </a:p>
        </p:txBody>
      </p:sp>
      <p:grpSp>
        <p:nvGrpSpPr>
          <p:cNvPr id="63" name="62 Grupo"/>
          <p:cNvGrpSpPr/>
          <p:nvPr/>
        </p:nvGrpSpPr>
        <p:grpSpPr>
          <a:xfrm>
            <a:off x="4119398" y="2513847"/>
            <a:ext cx="2650371" cy="1989938"/>
            <a:chOff x="4119398" y="2513847"/>
            <a:chExt cx="2650371" cy="1989938"/>
          </a:xfrm>
        </p:grpSpPr>
        <p:sp>
          <p:nvSpPr>
            <p:cNvPr id="28" name="Puzzle3"/>
            <p:cNvSpPr>
              <a:spLocks noEditPoints="1" noChangeArrowheads="1"/>
            </p:cNvSpPr>
            <p:nvPr/>
          </p:nvSpPr>
          <p:spPr bwMode="auto">
            <a:xfrm>
              <a:off x="4119398" y="2732916"/>
              <a:ext cx="1278839" cy="1770869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>
                <a:spcBef>
                  <a:spcPct val="0"/>
                </a:spcBef>
              </a:pPr>
              <a:endParaRPr lang="es-ES" sz="1800" b="1" dirty="0">
                <a:latin typeface="Arial" charset="0"/>
              </a:endParaRPr>
            </a:p>
          </p:txBody>
        </p:sp>
        <p:sp>
          <p:nvSpPr>
            <p:cNvPr id="34" name="Rectangle 2"/>
            <p:cNvSpPr txBox="1">
              <a:spLocks noChangeArrowheads="1"/>
            </p:cNvSpPr>
            <p:nvPr/>
          </p:nvSpPr>
          <p:spPr bwMode="auto">
            <a:xfrm>
              <a:off x="4880819" y="2513847"/>
              <a:ext cx="1888950" cy="88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SchedFlow</a:t>
              </a:r>
              <a:endPara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5" name="Group 40"/>
          <p:cNvGrpSpPr>
            <a:grpSpLocks/>
          </p:cNvGrpSpPr>
          <p:nvPr/>
        </p:nvGrpSpPr>
        <p:grpSpPr bwMode="auto">
          <a:xfrm>
            <a:off x="6993313" y="2591842"/>
            <a:ext cx="758415" cy="1325359"/>
            <a:chOff x="3198" y="1389"/>
            <a:chExt cx="635" cy="1179"/>
          </a:xfrm>
        </p:grpSpPr>
        <p:sp>
          <p:nvSpPr>
            <p:cNvPr id="36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37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41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2" name="Group 40"/>
          <p:cNvGrpSpPr>
            <a:grpSpLocks/>
          </p:cNvGrpSpPr>
          <p:nvPr/>
        </p:nvGrpSpPr>
        <p:grpSpPr bwMode="auto">
          <a:xfrm>
            <a:off x="7851541" y="2583819"/>
            <a:ext cx="758415" cy="1325359"/>
            <a:chOff x="3198" y="1389"/>
            <a:chExt cx="635" cy="1179"/>
          </a:xfrm>
        </p:grpSpPr>
        <p:sp>
          <p:nvSpPr>
            <p:cNvPr id="43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44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48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Group 40"/>
          <p:cNvGrpSpPr>
            <a:grpSpLocks/>
          </p:cNvGrpSpPr>
          <p:nvPr/>
        </p:nvGrpSpPr>
        <p:grpSpPr bwMode="auto">
          <a:xfrm>
            <a:off x="7001335" y="3995518"/>
            <a:ext cx="758415" cy="1325359"/>
            <a:chOff x="3198" y="1389"/>
            <a:chExt cx="635" cy="1179"/>
          </a:xfrm>
        </p:grpSpPr>
        <p:sp>
          <p:nvSpPr>
            <p:cNvPr id="50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51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55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" name="Group 40"/>
          <p:cNvGrpSpPr>
            <a:grpSpLocks/>
          </p:cNvGrpSpPr>
          <p:nvPr/>
        </p:nvGrpSpPr>
        <p:grpSpPr bwMode="auto">
          <a:xfrm>
            <a:off x="7859563" y="3987495"/>
            <a:ext cx="758415" cy="1325359"/>
            <a:chOff x="3198" y="1389"/>
            <a:chExt cx="635" cy="1179"/>
          </a:xfrm>
        </p:grpSpPr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3198" y="1389"/>
              <a:ext cx="635" cy="117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58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2115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3" y="2171"/>
              <a:ext cx="16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3" y="2227"/>
              <a:ext cx="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515" y="1843"/>
              <a:ext cx="0" cy="226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62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79" y="1480"/>
              <a:ext cx="30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34 Grupo"/>
          <p:cNvGrpSpPr/>
          <p:nvPr/>
        </p:nvGrpSpPr>
        <p:grpSpPr>
          <a:xfrm>
            <a:off x="152385" y="1066800"/>
            <a:ext cx="7307297" cy="5629560"/>
            <a:chOff x="152385" y="1066800"/>
            <a:chExt cx="7307297" cy="562956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83242" y="511626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57"/>
            <p:cNvSpPr>
              <a:spLocks noChangeArrowheads="1"/>
            </p:cNvSpPr>
            <p:nvPr/>
          </p:nvSpPr>
          <p:spPr bwMode="auto">
            <a:xfrm>
              <a:off x="5983242" y="5508379"/>
              <a:ext cx="397621" cy="3407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 smtClean="0"/>
                <a:t>M4</a:t>
              </a:r>
              <a:endParaRPr lang="en-US" sz="1200" b="1" dirty="0"/>
            </a:p>
          </p:txBody>
        </p:sp>
        <p:sp>
          <p:nvSpPr>
            <p:cNvPr id="38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39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4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4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4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45" name="AutoShape 17"/>
            <p:cNvCxnSpPr>
              <a:cxnSpLocks noChangeShapeType="1"/>
              <a:stCxn id="43" idx="3"/>
              <a:endCxn id="49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6" name="AutoShape 63"/>
            <p:cNvCxnSpPr>
              <a:cxnSpLocks noChangeShapeType="1"/>
              <a:stCxn id="44" idx="1"/>
              <a:endCxn id="4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7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9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0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1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52" name="84 Conector angular"/>
            <p:cNvCxnSpPr>
              <a:cxnSpLocks noChangeShapeType="1"/>
              <a:stCxn id="42" idx="3"/>
              <a:endCxn id="4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53" name="113 Conector angular"/>
            <p:cNvCxnSpPr>
              <a:cxnSpLocks noChangeShapeType="1"/>
              <a:stCxn id="39" idx="2"/>
              <a:endCxn id="4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54" name="Picture 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54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6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57" name="56 Conector recto de flecha"/>
            <p:cNvCxnSpPr>
              <a:stCxn id="4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" name="57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" name="59 Conector recto"/>
            <p:cNvCxnSpPr>
              <a:stCxn id="55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60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61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</p:grp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1726893" y="4681291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838200" y="14024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34 Grupo"/>
          <p:cNvGrpSpPr/>
          <p:nvPr/>
        </p:nvGrpSpPr>
        <p:grpSpPr>
          <a:xfrm>
            <a:off x="152385" y="1066800"/>
            <a:ext cx="7307297" cy="5629560"/>
            <a:chOff x="152385" y="1066800"/>
            <a:chExt cx="7307297" cy="562956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83242" y="5116263"/>
              <a:ext cx="1476440" cy="111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57"/>
            <p:cNvSpPr>
              <a:spLocks noChangeArrowheads="1"/>
            </p:cNvSpPr>
            <p:nvPr/>
          </p:nvSpPr>
          <p:spPr bwMode="auto">
            <a:xfrm>
              <a:off x="5983242" y="5508379"/>
              <a:ext cx="397621" cy="3407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 smtClean="0"/>
                <a:t>M4</a:t>
              </a:r>
              <a:endParaRPr lang="en-US" sz="1200" b="1" dirty="0"/>
            </a:p>
          </p:txBody>
        </p:sp>
        <p:sp>
          <p:nvSpPr>
            <p:cNvPr id="38" name="AutoShape 59"/>
            <p:cNvSpPr>
              <a:spLocks noChangeArrowheads="1"/>
            </p:cNvSpPr>
            <p:nvPr/>
          </p:nvSpPr>
          <p:spPr bwMode="auto">
            <a:xfrm>
              <a:off x="308595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sp>
          <p:nvSpPr>
            <p:cNvPr id="39" name="59 Rectángulo"/>
            <p:cNvSpPr>
              <a:spLocks noChangeArrowheads="1"/>
            </p:cNvSpPr>
            <p:nvPr/>
          </p:nvSpPr>
          <p:spPr bwMode="auto">
            <a:xfrm>
              <a:off x="2233645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40" name="57 Rectángulo redondeado"/>
            <p:cNvSpPr>
              <a:spLocks noChangeArrowheads="1"/>
            </p:cNvSpPr>
            <p:nvPr/>
          </p:nvSpPr>
          <p:spPr bwMode="auto">
            <a:xfrm>
              <a:off x="152385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41" name="61 Rectángulo redondeado"/>
            <p:cNvSpPr>
              <a:spLocks noChangeArrowheads="1"/>
            </p:cNvSpPr>
            <p:nvPr/>
          </p:nvSpPr>
          <p:spPr bwMode="auto">
            <a:xfrm>
              <a:off x="3183081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42" name="AutoShape 14"/>
            <p:cNvSpPr>
              <a:spLocks noChangeArrowheads="1"/>
            </p:cNvSpPr>
            <p:nvPr/>
          </p:nvSpPr>
          <p:spPr bwMode="auto">
            <a:xfrm>
              <a:off x="384910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43" name="AutoShape 15"/>
            <p:cNvSpPr>
              <a:spLocks noChangeArrowheads="1"/>
            </p:cNvSpPr>
            <p:nvPr/>
          </p:nvSpPr>
          <p:spPr bwMode="auto">
            <a:xfrm>
              <a:off x="2034268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2918909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45" name="AutoShape 17"/>
            <p:cNvCxnSpPr>
              <a:cxnSpLocks noChangeShapeType="1"/>
              <a:stCxn id="43" idx="3"/>
              <a:endCxn id="49" idx="2"/>
            </p:cNvCxnSpPr>
            <p:nvPr/>
          </p:nvCxnSpPr>
          <p:spPr bwMode="auto">
            <a:xfrm flipV="1">
              <a:off x="3037276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6" name="AutoShape 63"/>
            <p:cNvCxnSpPr>
              <a:cxnSpLocks noChangeShapeType="1"/>
              <a:stCxn id="44" idx="1"/>
              <a:endCxn id="42" idx="0"/>
            </p:cNvCxnSpPr>
            <p:nvPr/>
          </p:nvCxnSpPr>
          <p:spPr bwMode="auto">
            <a:xfrm rot="10800000" flipV="1">
              <a:off x="898875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7" name="AutoShape 16"/>
            <p:cNvSpPr>
              <a:spLocks noChangeArrowheads="1"/>
            </p:cNvSpPr>
            <p:nvPr/>
          </p:nvSpPr>
          <p:spPr bwMode="auto">
            <a:xfrm>
              <a:off x="3063753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3210154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49" name="AutoShape 16"/>
            <p:cNvSpPr>
              <a:spLocks noChangeArrowheads="1"/>
            </p:cNvSpPr>
            <p:nvPr/>
          </p:nvSpPr>
          <p:spPr bwMode="auto">
            <a:xfrm>
              <a:off x="3179005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50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2575078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1" name="112 Rectángulo redondeado"/>
            <p:cNvSpPr>
              <a:spLocks noChangeArrowheads="1"/>
            </p:cNvSpPr>
            <p:nvPr/>
          </p:nvSpPr>
          <p:spPr bwMode="auto">
            <a:xfrm>
              <a:off x="308595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52" name="84 Conector angular"/>
            <p:cNvCxnSpPr>
              <a:cxnSpLocks noChangeShapeType="1"/>
              <a:stCxn id="42" idx="3"/>
              <a:endCxn id="43" idx="1"/>
            </p:cNvCxnSpPr>
            <p:nvPr/>
          </p:nvCxnSpPr>
          <p:spPr bwMode="auto">
            <a:xfrm>
              <a:off x="1412838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53" name="113 Conector angular"/>
            <p:cNvCxnSpPr>
              <a:cxnSpLocks noChangeShapeType="1"/>
              <a:stCxn id="39" idx="2"/>
              <a:endCxn id="41" idx="1"/>
            </p:cNvCxnSpPr>
            <p:nvPr/>
          </p:nvCxnSpPr>
          <p:spPr bwMode="auto">
            <a:xfrm rot="16200000" flipH="1">
              <a:off x="2579031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54" name="Picture 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95793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54 Rectángulo redondeado"/>
            <p:cNvSpPr>
              <a:spLocks noChangeArrowheads="1"/>
            </p:cNvSpPr>
            <p:nvPr/>
          </p:nvSpPr>
          <p:spPr bwMode="auto">
            <a:xfrm>
              <a:off x="373473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6" name="68 Rectángulo redondeado"/>
            <p:cNvSpPr>
              <a:spLocks noChangeArrowheads="1"/>
            </p:cNvSpPr>
            <p:nvPr/>
          </p:nvSpPr>
          <p:spPr bwMode="auto">
            <a:xfrm>
              <a:off x="489270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57" name="56 Conector recto de flecha"/>
            <p:cNvCxnSpPr>
              <a:stCxn id="41" idx="3"/>
            </p:cNvCxnSpPr>
            <p:nvPr/>
          </p:nvCxnSpPr>
          <p:spPr bwMode="auto">
            <a:xfrm flipV="1">
              <a:off x="4699379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" name="57 Rectángulo redondeado"/>
            <p:cNvSpPr>
              <a:spLocks noChangeArrowheads="1"/>
            </p:cNvSpPr>
            <p:nvPr/>
          </p:nvSpPr>
          <p:spPr bwMode="auto">
            <a:xfrm>
              <a:off x="2017779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387629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" name="59 Conector recto"/>
            <p:cNvCxnSpPr>
              <a:stCxn id="55" idx="2"/>
            </p:cNvCxnSpPr>
            <p:nvPr/>
          </p:nvCxnSpPr>
          <p:spPr bwMode="auto">
            <a:xfrm rot="16200000" flipH="1">
              <a:off x="230814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60 Conector recto de flecha"/>
            <p:cNvCxnSpPr/>
            <p:nvPr/>
          </p:nvCxnSpPr>
          <p:spPr bwMode="auto">
            <a:xfrm>
              <a:off x="890322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61 Rectángulo"/>
            <p:cNvSpPr>
              <a:spLocks noChangeArrowheads="1"/>
            </p:cNvSpPr>
            <p:nvPr/>
          </p:nvSpPr>
          <p:spPr bwMode="auto">
            <a:xfrm>
              <a:off x="3412741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</p:grp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6617548" y="5360164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32" name="31 Rectángulo"/>
          <p:cNvSpPr/>
          <p:nvPr/>
        </p:nvSpPr>
        <p:spPr>
          <a:xfrm>
            <a:off x="5594648" y="3765861"/>
            <a:ext cx="2765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err="1" smtClean="0"/>
              <a:t>When</a:t>
            </a:r>
            <a:r>
              <a:rPr lang="es-ES" sz="1800" b="0" dirty="0" smtClean="0"/>
              <a:t> T4 </a:t>
            </a:r>
            <a:r>
              <a:rPr lang="es-ES" sz="1800" b="0" dirty="0" err="1" smtClean="0"/>
              <a:t>finishes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 computes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makespan</a:t>
            </a:r>
            <a:r>
              <a:rPr lang="es-ES" sz="1800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32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Study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91917"/>
            <a:ext cx="7772400" cy="46040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Execution environment: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140 machines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Workflow applications:</a:t>
            </a:r>
          </a:p>
          <a:p>
            <a:pPr lvl="1">
              <a:lnSpc>
                <a:spcPct val="90000"/>
              </a:lnSpc>
            </a:pPr>
            <a:r>
              <a:rPr lang="es-ES" dirty="0" err="1" smtClean="0"/>
              <a:t>Montage</a:t>
            </a:r>
            <a:r>
              <a:rPr lang="es-ES" dirty="0" smtClean="0"/>
              <a:t> (53 </a:t>
            </a:r>
            <a:r>
              <a:rPr lang="es-ES" dirty="0" err="1" smtClean="0"/>
              <a:t>tasks</a:t>
            </a:r>
            <a:r>
              <a:rPr lang="es-ES" dirty="0" smtClean="0"/>
              <a:t>) 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LIGO (81 </a:t>
            </a:r>
            <a:r>
              <a:rPr lang="es-ES" dirty="0" err="1" smtClean="0"/>
              <a:t>tasks</a:t>
            </a:r>
            <a:r>
              <a:rPr lang="es-ES"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Workflow engines: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</a:t>
            </a:r>
            <a:r>
              <a:rPr lang="es-ES" dirty="0" err="1" smtClean="0"/>
              <a:t>ondor-DAGMan</a:t>
            </a:r>
            <a:r>
              <a:rPr lang="es-ES" dirty="0" smtClean="0"/>
              <a:t> 7.0</a:t>
            </a:r>
          </a:p>
          <a:p>
            <a:pPr lvl="1">
              <a:lnSpc>
                <a:spcPct val="90000"/>
              </a:lnSpc>
            </a:pPr>
            <a:r>
              <a:rPr lang="es-ES" dirty="0" err="1" smtClean="0"/>
              <a:t>Taverna</a:t>
            </a:r>
            <a:r>
              <a:rPr lang="es-ES" dirty="0" smtClean="0"/>
              <a:t> 1.4.8</a:t>
            </a:r>
          </a:p>
          <a:p>
            <a:pPr lvl="1">
              <a:lnSpc>
                <a:spcPct val="90000"/>
              </a:lnSpc>
            </a:pPr>
            <a:r>
              <a:rPr lang="es-ES" dirty="0" err="1" smtClean="0"/>
              <a:t>Karajan</a:t>
            </a:r>
            <a:r>
              <a:rPr lang="es-ES" dirty="0" smtClean="0"/>
              <a:t> 4_0_a1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112" y="1177841"/>
            <a:ext cx="3547961" cy="26562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6848" y="3938086"/>
            <a:ext cx="3518183" cy="243063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33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Study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91917"/>
            <a:ext cx="7772400" cy="46040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Scheduling</a:t>
            </a:r>
            <a:r>
              <a:rPr lang="es-ES" dirty="0" smtClean="0"/>
              <a:t> </a:t>
            </a:r>
            <a:r>
              <a:rPr lang="es-ES" dirty="0" err="1" smtClean="0"/>
              <a:t>policies</a:t>
            </a:r>
            <a:r>
              <a:rPr lang="es-E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Default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Min-min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HEFT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BMCT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34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Study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91917"/>
            <a:ext cx="7772400" cy="46040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smtClean="0"/>
              <a:t>Input </a:t>
            </a:r>
            <a:r>
              <a:rPr lang="es-ES" dirty="0" err="1" smtClean="0"/>
              <a:t>workload</a:t>
            </a:r>
            <a:r>
              <a:rPr lang="es-E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400 MB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1024 MB</a:t>
            </a:r>
          </a:p>
          <a:p>
            <a:pPr>
              <a:lnSpc>
                <a:spcPct val="90000"/>
              </a:lnSpc>
            </a:pP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studied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effect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scheduling</a:t>
            </a:r>
            <a:r>
              <a:rPr lang="es-ES" dirty="0" smtClean="0"/>
              <a:t> </a:t>
            </a:r>
            <a:r>
              <a:rPr lang="es-ES" dirty="0" err="1" smtClean="0"/>
              <a:t>policies</a:t>
            </a:r>
            <a:r>
              <a:rPr lang="es-E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measured</a:t>
            </a:r>
            <a:r>
              <a:rPr lang="es-ES" dirty="0" smtClean="0"/>
              <a:t> </a:t>
            </a:r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 err="1" smtClean="0"/>
              <a:t>makespan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Real </a:t>
            </a:r>
            <a:r>
              <a:rPr lang="es-ES" dirty="0" err="1" smtClean="0"/>
              <a:t>executions</a:t>
            </a: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35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6"/>
            <a:ext cx="7772400" cy="513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Mantage</a:t>
            </a:r>
            <a:r>
              <a:rPr lang="es-ES" dirty="0" smtClean="0"/>
              <a:t> </a:t>
            </a:r>
            <a:r>
              <a:rPr lang="es-ES" dirty="0" err="1" smtClean="0"/>
              <a:t>ran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Taverna</a:t>
            </a:r>
            <a:r>
              <a:rPr lang="es-ES" dirty="0" smtClean="0"/>
              <a:t>, </a:t>
            </a:r>
            <a:r>
              <a:rPr lang="es-ES" dirty="0" err="1" smtClean="0"/>
              <a:t>DAGMan</a:t>
            </a:r>
            <a:r>
              <a:rPr lang="es-ES" dirty="0" smtClean="0"/>
              <a:t>, </a:t>
            </a:r>
            <a:r>
              <a:rPr lang="es-ES" dirty="0" err="1" smtClean="0"/>
              <a:t>Karajan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400 MB input </a:t>
            </a:r>
            <a:r>
              <a:rPr lang="es-ES" dirty="0" err="1" smtClean="0"/>
              <a:t>workload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120 </a:t>
            </a:r>
            <a:r>
              <a:rPr lang="es-ES" dirty="0" err="1" smtClean="0"/>
              <a:t>executions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Default </a:t>
            </a:r>
            <a:r>
              <a:rPr lang="es-ES" dirty="0" err="1" smtClean="0"/>
              <a:t>scheduling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7" name="Chart 3"/>
          <p:cNvGraphicFramePr>
            <a:graphicFrameLocks/>
          </p:cNvGraphicFramePr>
          <p:nvPr/>
        </p:nvGraphicFramePr>
        <p:xfrm>
          <a:off x="1482436" y="2909453"/>
          <a:ext cx="6248400" cy="321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36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6"/>
            <a:ext cx="7772400" cy="513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SchedFlow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Min-min, HEFT, BMCT</a:t>
            </a:r>
          </a:p>
          <a:p>
            <a:pPr>
              <a:lnSpc>
                <a:spcPct val="90000"/>
              </a:lnSpc>
            </a:pPr>
            <a:r>
              <a:rPr lang="es-ES" dirty="0" err="1" smtClean="0"/>
              <a:t>Rescheduling</a:t>
            </a: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8" name="Chart 3"/>
          <p:cNvGraphicFramePr>
            <a:graphicFrameLocks/>
          </p:cNvGraphicFramePr>
          <p:nvPr/>
        </p:nvGraphicFramePr>
        <p:xfrm>
          <a:off x="1487632" y="2907289"/>
          <a:ext cx="6243204" cy="323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37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6"/>
            <a:ext cx="7772400" cy="513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Mantage</a:t>
            </a:r>
            <a:r>
              <a:rPr lang="es-ES" dirty="0" smtClean="0"/>
              <a:t> </a:t>
            </a:r>
            <a:r>
              <a:rPr lang="es-ES" dirty="0" err="1" smtClean="0"/>
              <a:t>ran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Taverna</a:t>
            </a:r>
            <a:r>
              <a:rPr lang="es-ES" dirty="0" smtClean="0"/>
              <a:t>, </a:t>
            </a:r>
            <a:r>
              <a:rPr lang="es-ES" dirty="0" err="1" smtClean="0"/>
              <a:t>DAGMan</a:t>
            </a:r>
            <a:r>
              <a:rPr lang="es-ES" dirty="0" smtClean="0"/>
              <a:t>, </a:t>
            </a:r>
            <a:r>
              <a:rPr lang="es-ES" dirty="0" err="1" smtClean="0"/>
              <a:t>Karajan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1024 MB input </a:t>
            </a:r>
            <a:r>
              <a:rPr lang="es-ES" dirty="0" err="1" smtClean="0"/>
              <a:t>workload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120 </a:t>
            </a:r>
            <a:r>
              <a:rPr lang="es-ES" dirty="0" err="1" smtClean="0"/>
              <a:t>executions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Default </a:t>
            </a:r>
            <a:r>
              <a:rPr lang="es-ES" dirty="0" err="1" smtClean="0"/>
              <a:t>scheduling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7" name="Chart 3"/>
          <p:cNvGraphicFramePr>
            <a:graphicFrameLocks/>
          </p:cNvGraphicFramePr>
          <p:nvPr/>
        </p:nvGraphicFramePr>
        <p:xfrm>
          <a:off x="1482437" y="2909454"/>
          <a:ext cx="6248399" cy="322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38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6"/>
            <a:ext cx="7772400" cy="513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SchedFlow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Min-min, HEFT, BMCT</a:t>
            </a:r>
          </a:p>
          <a:p>
            <a:pPr>
              <a:lnSpc>
                <a:spcPct val="90000"/>
              </a:lnSpc>
            </a:pPr>
            <a:r>
              <a:rPr lang="es-ES" dirty="0" err="1" smtClean="0"/>
              <a:t>Rescheduling</a:t>
            </a: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8" name="Chart 3"/>
          <p:cNvGraphicFramePr>
            <a:graphicFrameLocks/>
          </p:cNvGraphicFramePr>
          <p:nvPr/>
        </p:nvGraphicFramePr>
        <p:xfrm>
          <a:off x="1487634" y="2907288"/>
          <a:ext cx="6243202" cy="317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39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7"/>
            <a:ext cx="7558608" cy="21064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dirty="0" smtClean="0"/>
              <a:t>LIGO </a:t>
            </a:r>
            <a:r>
              <a:rPr lang="es-ES" dirty="0" err="1" smtClean="0"/>
              <a:t>ran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Taverna</a:t>
            </a:r>
            <a:r>
              <a:rPr lang="es-ES" dirty="0" smtClean="0"/>
              <a:t>, </a:t>
            </a:r>
            <a:r>
              <a:rPr lang="es-ES" dirty="0" err="1" smtClean="0"/>
              <a:t>DAGMan</a:t>
            </a:r>
            <a:r>
              <a:rPr lang="es-ES" dirty="0" smtClean="0"/>
              <a:t>, </a:t>
            </a:r>
            <a:r>
              <a:rPr lang="es-ES" dirty="0" err="1" smtClean="0"/>
              <a:t>Karajan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400 MB input </a:t>
            </a:r>
            <a:r>
              <a:rPr lang="es-ES" dirty="0" err="1" smtClean="0"/>
              <a:t>workload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120 </a:t>
            </a:r>
            <a:r>
              <a:rPr lang="es-ES" dirty="0" err="1" smtClean="0"/>
              <a:t>executions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Default </a:t>
            </a:r>
            <a:r>
              <a:rPr lang="es-ES" dirty="0" err="1" smtClean="0"/>
              <a:t>scheduling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1403648" y="3140968"/>
          <a:ext cx="6264696" cy="3099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4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4838"/>
            <a:ext cx="77724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4" y="1600201"/>
            <a:ext cx="8518525" cy="44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r>
              <a:rPr lang="en-US" sz="3000" b="0" dirty="0" smtClean="0"/>
              <a:t>Introduction</a:t>
            </a:r>
          </a:p>
          <a:p>
            <a:pPr marL="342900" indent="-342900">
              <a:buFontTx/>
              <a:buChar char="›"/>
            </a:pPr>
            <a:r>
              <a:rPr lang="en-US" sz="3000" b="0" dirty="0" err="1" smtClean="0"/>
              <a:t>SchedFlow</a:t>
            </a:r>
            <a:endParaRPr lang="en-US" sz="3000" b="0" dirty="0" smtClean="0"/>
          </a:p>
          <a:p>
            <a:pPr marL="342900" indent="-342900">
              <a:buFontTx/>
              <a:buChar char="›"/>
            </a:pPr>
            <a:r>
              <a:rPr lang="en-US" sz="3000" b="0" dirty="0" smtClean="0"/>
              <a:t>Experimental Study</a:t>
            </a:r>
          </a:p>
          <a:p>
            <a:pPr marL="342900" indent="-342900">
              <a:buFontTx/>
              <a:buChar char="›"/>
            </a:pPr>
            <a:r>
              <a:rPr lang="en-US" sz="3000" b="0" dirty="0" smtClean="0"/>
              <a:t>Conclusions</a:t>
            </a:r>
          </a:p>
          <a:p>
            <a:pPr marL="800100" lvl="1" indent="-342900">
              <a:buClrTx/>
              <a:buFont typeface="Comic Sans MS" pitchFamily="66" charset="0"/>
              <a:buChar char="–"/>
            </a:pPr>
            <a:endParaRPr lang="en-US" sz="3000" b="0" dirty="0" smtClean="0"/>
          </a:p>
          <a:p>
            <a:pPr marL="342900" indent="-342900">
              <a:buClrTx/>
              <a:buFont typeface="Comic Sans MS" pitchFamily="66" charset="0"/>
              <a:buChar char="–"/>
            </a:pPr>
            <a:endParaRPr lang="en-US" sz="3000" b="0" dirty="0" smtClean="0"/>
          </a:p>
          <a:p>
            <a:pPr marL="800100" lvl="1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/>
          </a:p>
          <a:p>
            <a:pPr marL="342900" indent="-342900">
              <a:buFontTx/>
              <a:buChar char="›"/>
            </a:pPr>
            <a:endParaRPr lang="es-ES" sz="3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40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6"/>
            <a:ext cx="7772400" cy="513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SchedFlow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Min-min, HEFT, BMCT</a:t>
            </a:r>
          </a:p>
          <a:p>
            <a:pPr>
              <a:lnSpc>
                <a:spcPct val="90000"/>
              </a:lnSpc>
            </a:pPr>
            <a:r>
              <a:rPr lang="es-ES" dirty="0" err="1" smtClean="0"/>
              <a:t>Rescheduling</a:t>
            </a:r>
            <a:endParaRPr lang="es-ES" dirty="0" smtClean="0"/>
          </a:p>
          <a:p>
            <a:pPr>
              <a:lnSpc>
                <a:spcPct val="90000"/>
              </a:lnSpc>
              <a:buNone/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7" name="Chart 3"/>
          <p:cNvGraphicFramePr>
            <a:graphicFrameLocks/>
          </p:cNvGraphicFramePr>
          <p:nvPr/>
        </p:nvGraphicFramePr>
        <p:xfrm>
          <a:off x="1403648" y="3140968"/>
          <a:ext cx="62646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41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7"/>
            <a:ext cx="7558608" cy="21064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dirty="0" smtClean="0"/>
              <a:t>LIGO </a:t>
            </a:r>
            <a:r>
              <a:rPr lang="es-ES" dirty="0" err="1" smtClean="0"/>
              <a:t>ran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Taverna</a:t>
            </a:r>
            <a:r>
              <a:rPr lang="es-ES" dirty="0" smtClean="0"/>
              <a:t>, </a:t>
            </a:r>
            <a:r>
              <a:rPr lang="es-ES" dirty="0" err="1" smtClean="0"/>
              <a:t>DAGMan</a:t>
            </a:r>
            <a:r>
              <a:rPr lang="es-ES" dirty="0" smtClean="0"/>
              <a:t>, </a:t>
            </a:r>
            <a:r>
              <a:rPr lang="es-ES" dirty="0" err="1" smtClean="0"/>
              <a:t>Karajan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1024 MB input </a:t>
            </a:r>
            <a:r>
              <a:rPr lang="es-ES" dirty="0" err="1" smtClean="0"/>
              <a:t>workload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120 </a:t>
            </a:r>
            <a:r>
              <a:rPr lang="es-ES" dirty="0" err="1" smtClean="0"/>
              <a:t>executions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Default </a:t>
            </a:r>
            <a:r>
              <a:rPr lang="es-ES" dirty="0" err="1" smtClean="0"/>
              <a:t>scheduling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1403648" y="3140968"/>
          <a:ext cx="62646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42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0176"/>
            <a:ext cx="77724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2526"/>
            <a:ext cx="7772400" cy="513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SchedFlow</a:t>
            </a: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Min-min, HEFT, BMCT</a:t>
            </a:r>
          </a:p>
          <a:p>
            <a:pPr>
              <a:lnSpc>
                <a:spcPct val="90000"/>
              </a:lnSpc>
            </a:pPr>
            <a:r>
              <a:rPr lang="es-ES" dirty="0" err="1" smtClean="0"/>
              <a:t>Rescheduling</a:t>
            </a: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s-E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403648" y="3140968"/>
          <a:ext cx="62646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B5FCEAAE-BEA4-4877-8B2B-9DEFA85F76F1}" type="slidenum">
              <a:rPr lang="en-US" sz="1400" b="0"/>
              <a:pPr algn="ctr">
                <a:spcBef>
                  <a:spcPct val="0"/>
                </a:spcBef>
                <a:buClrTx/>
              </a:pPr>
              <a:t>43</a:t>
            </a:fld>
            <a:endParaRPr lang="en-US" sz="1400" b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296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1"/>
            <a:ext cx="8180614" cy="4876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No single scheduling policy is the best for all scenarios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SchedFlow</a:t>
            </a:r>
            <a:r>
              <a:rPr lang="en-US" dirty="0" smtClean="0"/>
              <a:t> allows us to obtain better performance providing: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Flexibility regarding scheduling policies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Support for rescheduling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Integration with Workflow Engines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9E197659-C74E-4B70-8CD4-6234C296D7F5}" type="slidenum">
              <a:rPr lang="en-US" sz="1400" b="0">
                <a:latin typeface="Arial" charset="0"/>
              </a:rPr>
              <a:pPr algn="ctr">
                <a:spcBef>
                  <a:spcPct val="0"/>
                </a:spcBef>
                <a:buClrTx/>
              </a:pPr>
              <a:t>44</a:t>
            </a:fld>
            <a:endParaRPr lang="en-US" sz="1400" b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423732"/>
            <a:ext cx="8382000" cy="17526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SchedFlow</a:t>
            </a:r>
            <a:r>
              <a:rPr lang="en-US" dirty="0" smtClean="0"/>
              <a:t> for Performance Evaluation of Workflow Applications</a:t>
            </a:r>
            <a:endParaRPr lang="es-ES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91000" y="63246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buClrTx/>
              <a:buFontTx/>
              <a:buChar char="•"/>
            </a:pPr>
            <a:endParaRPr lang="en-US" sz="2800" b="0" i="1">
              <a:latin typeface="Arial Rounded MT Bold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4311559" y="3609471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2800" b="0" dirty="0">
                <a:latin typeface="Arial Rounded MT Bold" charset="0"/>
              </a:rPr>
              <a:t>Barton P. </a:t>
            </a:r>
            <a:r>
              <a:rPr lang="en-US" sz="2800" b="0" dirty="0" smtClean="0">
                <a:latin typeface="Arial Rounded MT Bold" charset="0"/>
              </a:rPr>
              <a:t>Miller</a:t>
            </a:r>
          </a:p>
          <a:p>
            <a:pPr algn="ctr" eaLnBrk="1" hangingPunct="1">
              <a:buClrTx/>
            </a:pPr>
            <a:endParaRPr lang="en-US" sz="28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smtClean="0">
                <a:latin typeface="Arial" charset="0"/>
              </a:rPr>
              <a:t>University </a:t>
            </a:r>
            <a:r>
              <a:rPr lang="en-US" b="0" dirty="0">
                <a:latin typeface="Arial" charset="0"/>
              </a:rPr>
              <a:t>of </a:t>
            </a:r>
            <a:r>
              <a:rPr lang="en-US" b="0" dirty="0" smtClean="0">
                <a:latin typeface="Arial" charset="0"/>
              </a:rPr>
              <a:t>Wisconsin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b="0" dirty="0" smtClean="0"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bart@cs.wisc.edu</a:t>
            </a:r>
            <a:endParaRPr lang="en-US" dirty="0">
              <a:solidFill>
                <a:srgbClr val="0070C0"/>
              </a:solidFill>
              <a:latin typeface="Arial Rounded MT Bold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263217" y="3180344"/>
            <a:ext cx="429274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2800" b="0" dirty="0">
                <a:latin typeface="Arial Rounded MT Bold" charset="0"/>
              </a:rPr>
              <a:t>Elisa </a:t>
            </a:r>
            <a:r>
              <a:rPr lang="en-US" sz="2800" b="0" dirty="0" err="1" smtClean="0">
                <a:latin typeface="Arial Rounded MT Bold" charset="0"/>
              </a:rPr>
              <a:t>Heyman</a:t>
            </a:r>
            <a:endParaRPr lang="en-US" sz="2800" b="0" dirty="0" smtClean="0">
              <a:latin typeface="Arial Rounded MT Bold" charset="0"/>
            </a:endParaRPr>
          </a:p>
          <a:p>
            <a:pPr algn="ctr" eaLnBrk="1" hangingPunct="1">
              <a:buClrTx/>
            </a:pPr>
            <a:r>
              <a:rPr lang="en-US" sz="2800" b="0" dirty="0" smtClean="0">
                <a:latin typeface="Arial Rounded MT Bold" charset="0"/>
              </a:rPr>
              <a:t>Gustavo </a:t>
            </a:r>
            <a:r>
              <a:rPr lang="en-US" sz="2800" b="0" dirty="0" err="1" smtClean="0">
                <a:latin typeface="Arial Rounded MT Bold" charset="0"/>
              </a:rPr>
              <a:t>Martínez</a:t>
            </a:r>
            <a:endParaRPr lang="en-US" sz="2800" b="0" dirty="0" smtClean="0">
              <a:latin typeface="Arial Rounded MT Bold" charset="0"/>
            </a:endParaRPr>
          </a:p>
          <a:p>
            <a:pPr algn="ctr" eaLnBrk="1" hangingPunct="1">
              <a:buClrTx/>
            </a:pPr>
            <a:r>
              <a:rPr lang="en-US" sz="2800" b="0" dirty="0" err="1" smtClean="0">
                <a:latin typeface="Arial Rounded MT Bold" charset="0"/>
              </a:rPr>
              <a:t>Miquel</a:t>
            </a:r>
            <a:r>
              <a:rPr lang="en-US" sz="2800" b="0" dirty="0" smtClean="0">
                <a:latin typeface="Arial Rounded MT Bold" charset="0"/>
              </a:rPr>
              <a:t> Angel </a:t>
            </a:r>
            <a:r>
              <a:rPr lang="en-US" sz="2800" b="0" dirty="0" err="1" smtClean="0">
                <a:latin typeface="Arial Rounded MT Bold" charset="0"/>
              </a:rPr>
              <a:t>Senar</a:t>
            </a:r>
            <a:r>
              <a:rPr lang="en-US" sz="2800" b="0" dirty="0" smtClean="0">
                <a:latin typeface="Arial Rounded MT Bold" charset="0"/>
              </a:rPr>
              <a:t>    </a:t>
            </a:r>
          </a:p>
          <a:p>
            <a:pPr algn="ctr" eaLnBrk="1" hangingPunct="1">
              <a:buClrTx/>
            </a:pPr>
            <a:r>
              <a:rPr lang="en-US" sz="2800" b="0" dirty="0" smtClean="0">
                <a:latin typeface="Arial Rounded MT Bold" charset="0"/>
              </a:rPr>
              <a:t>Emilio </a:t>
            </a:r>
            <a:r>
              <a:rPr lang="en-US" sz="2800" b="0" dirty="0" err="1" smtClean="0">
                <a:latin typeface="Arial Rounded MT Bold" charset="0"/>
              </a:rPr>
              <a:t>Luque</a:t>
            </a:r>
            <a:endParaRPr lang="en-US" sz="2800" b="0" dirty="0">
              <a:latin typeface="Arial Rounded MT Bold" charset="0"/>
            </a:endParaRPr>
          </a:p>
          <a:p>
            <a:pPr algn="ctr" eaLnBrk="1" hangingPunct="1">
              <a:lnSpc>
                <a:spcPct val="80000"/>
              </a:lnSpc>
              <a:buClrTx/>
            </a:pPr>
            <a:endParaRPr lang="en-US" sz="16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err="1" smtClean="0">
                <a:latin typeface="Arial" charset="0"/>
              </a:rPr>
              <a:t>Universitat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 err="1">
                <a:latin typeface="Arial" charset="0"/>
              </a:rPr>
              <a:t>Aut</a:t>
            </a:r>
            <a:r>
              <a:rPr lang="en-US" altLang="ja-JP" b="0" dirty="0" err="1">
                <a:latin typeface="Arial" charset="0"/>
                <a:ea typeface="MS PGothic" pitchFamily="34" charset="-128"/>
              </a:rPr>
              <a:t>ònoma</a:t>
            </a:r>
            <a:r>
              <a:rPr lang="en-US" altLang="ja-JP" b="0" dirty="0">
                <a:latin typeface="Arial" charset="0"/>
                <a:ea typeface="MS PGothic" pitchFamily="34" charset="-128"/>
              </a:rPr>
              <a:t> de </a:t>
            </a:r>
            <a:r>
              <a:rPr lang="en-US" altLang="ja-JP" b="0" dirty="0" smtClean="0">
                <a:latin typeface="Arial" charset="0"/>
                <a:ea typeface="MS PGothic" pitchFamily="34" charset="-128"/>
              </a:rPr>
              <a:t>Barcelona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Elisa.Heymann@uab.es</a:t>
            </a:r>
            <a:endParaRPr lang="en-US" dirty="0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2400" b="0" dirty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9169" y="197936"/>
            <a:ext cx="2227263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5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284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5" y="802105"/>
            <a:ext cx="8020050" cy="521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r>
              <a:rPr lang="en-US" sz="3000" b="0" dirty="0" smtClean="0"/>
              <a:t>For executing a workflow on a distributed environment, we need:</a:t>
            </a:r>
          </a:p>
          <a:p>
            <a:pPr marL="800100" lvl="1" indent="-342900">
              <a:buFontTx/>
              <a:buChar char="›"/>
            </a:pPr>
            <a:r>
              <a:rPr lang="en-US" sz="3000" b="0" dirty="0" smtClean="0"/>
              <a:t>Scheduling policy integrated into a</a:t>
            </a:r>
          </a:p>
          <a:p>
            <a:pPr marL="800100" lvl="1" indent="-342900">
              <a:buFontTx/>
              <a:buChar char="›"/>
            </a:pPr>
            <a:r>
              <a:rPr lang="en-US" sz="3000" b="0" dirty="0" smtClean="0"/>
              <a:t>Workflow engine</a:t>
            </a:r>
          </a:p>
          <a:p>
            <a:pPr marL="342900" indent="-342900">
              <a:buFontTx/>
              <a:buChar char="›"/>
            </a:pPr>
            <a:r>
              <a:rPr lang="en-US" sz="3000" b="0" dirty="0" smtClean="0"/>
              <a:t>Reduce </a:t>
            </a:r>
            <a:r>
              <a:rPr lang="en-US" sz="3000" b="0" dirty="0" err="1" smtClean="0"/>
              <a:t>makespan</a:t>
            </a:r>
            <a:endParaRPr lang="en-US" sz="3000" b="0" dirty="0" smtClean="0"/>
          </a:p>
          <a:p>
            <a:pPr marL="342900" indent="-342900">
              <a:buFontTx/>
              <a:buChar char="›"/>
            </a:pPr>
            <a:r>
              <a:rPr lang="en-US" sz="3000" b="0" dirty="0" smtClean="0"/>
              <a:t>Factors</a:t>
            </a:r>
          </a:p>
          <a:p>
            <a:pPr marL="800100" lvl="1" indent="-342900">
              <a:buFontTx/>
              <a:buChar char="›"/>
            </a:pPr>
            <a:r>
              <a:rPr lang="es-ES" sz="3000" b="0" dirty="0" err="1" smtClean="0"/>
              <a:t>Workload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size</a:t>
            </a:r>
            <a:endParaRPr lang="es-ES" sz="3000" b="0" dirty="0" smtClean="0"/>
          </a:p>
          <a:p>
            <a:pPr marL="800100" lvl="1" indent="-342900">
              <a:buFontTx/>
              <a:buChar char="›"/>
            </a:pPr>
            <a:r>
              <a:rPr lang="es-ES" sz="3000" b="0" dirty="0" err="1" smtClean="0"/>
              <a:t>Inaccurate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computing</a:t>
            </a:r>
            <a:r>
              <a:rPr lang="es-ES" sz="3000" b="0" dirty="0" smtClean="0"/>
              <a:t> and </a:t>
            </a:r>
            <a:r>
              <a:rPr lang="es-ES" sz="3000" b="0" dirty="0" err="1" smtClean="0"/>
              <a:t>communication</a:t>
            </a:r>
            <a:r>
              <a:rPr lang="es-ES" sz="3000" b="0" dirty="0" smtClean="0"/>
              <a:t> times</a:t>
            </a:r>
          </a:p>
          <a:p>
            <a:pPr marL="800100" lvl="1" indent="-342900">
              <a:buFontTx/>
              <a:buChar char="›"/>
            </a:pPr>
            <a:r>
              <a:rPr lang="es-ES" sz="3000" b="0" dirty="0" smtClean="0"/>
              <a:t>Machines </a:t>
            </a:r>
            <a:r>
              <a:rPr lang="es-ES" sz="3000" b="0" dirty="0" err="1" smtClean="0"/>
              <a:t>appearing</a:t>
            </a:r>
            <a:r>
              <a:rPr lang="es-ES" sz="3000" b="0" dirty="0" smtClean="0"/>
              <a:t>/</a:t>
            </a:r>
            <a:r>
              <a:rPr lang="es-ES" sz="3000" b="0" dirty="0" err="1" smtClean="0"/>
              <a:t>disappering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dynamically</a:t>
            </a:r>
            <a:endParaRPr lang="es-ES" sz="3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6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284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4" y="1283368"/>
            <a:ext cx="8442325" cy="473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r>
              <a:rPr lang="es-ES" sz="3000" b="0" dirty="0" err="1" smtClean="0"/>
              <a:t>With</a:t>
            </a:r>
            <a:r>
              <a:rPr lang="es-ES" sz="3000" b="0" dirty="0" smtClean="0"/>
              <a:t> </a:t>
            </a:r>
            <a:r>
              <a:rPr lang="es-ES" sz="3000" b="0" dirty="0" err="1" smtClean="0">
                <a:solidFill>
                  <a:srgbClr val="FF0000"/>
                </a:solidFill>
              </a:rPr>
              <a:t>SchedFlow</a:t>
            </a:r>
            <a:r>
              <a:rPr lang="es-ES" sz="3000" b="0" dirty="0" smtClean="0"/>
              <a:t>, </a:t>
            </a:r>
            <a:r>
              <a:rPr lang="es-ES" sz="3000" b="0" dirty="0" err="1" smtClean="0"/>
              <a:t>we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assessed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the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influence</a:t>
            </a:r>
            <a:r>
              <a:rPr lang="es-ES" sz="3000" b="0" dirty="0" smtClean="0"/>
              <a:t> of </a:t>
            </a:r>
            <a:r>
              <a:rPr lang="es-ES" sz="3000" b="0" dirty="0" err="1" smtClean="0"/>
              <a:t>the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workload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on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the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makespan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considering</a:t>
            </a:r>
            <a:r>
              <a:rPr lang="es-ES" sz="3000" b="0" dirty="0" smtClean="0"/>
              <a:t>:</a:t>
            </a:r>
          </a:p>
          <a:p>
            <a:pPr marL="800100" lvl="1" indent="-342900">
              <a:buFontTx/>
              <a:buChar char="›"/>
            </a:pPr>
            <a:r>
              <a:rPr lang="es-ES" sz="3000" b="0" dirty="0" err="1" smtClean="0"/>
              <a:t>Different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scheduling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policies</a:t>
            </a:r>
            <a:r>
              <a:rPr lang="es-ES" sz="3000" b="0" dirty="0" smtClean="0"/>
              <a:t> </a:t>
            </a:r>
          </a:p>
          <a:p>
            <a:pPr marL="800100" lvl="1" indent="-342900">
              <a:buFontTx/>
              <a:buChar char="›"/>
            </a:pPr>
            <a:r>
              <a:rPr lang="es-ES" sz="3000" b="0" dirty="0" err="1" smtClean="0"/>
              <a:t>Different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workflow</a:t>
            </a:r>
            <a:r>
              <a:rPr lang="es-ES" sz="3000" b="0" dirty="0" smtClean="0"/>
              <a:t> </a:t>
            </a:r>
            <a:r>
              <a:rPr lang="es-ES" sz="3000" b="0" dirty="0" err="1" smtClean="0"/>
              <a:t>engines</a:t>
            </a:r>
            <a:endParaRPr lang="es-ES" sz="3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28722"/>
            <a:ext cx="7772400" cy="1143000"/>
          </a:xfrm>
        </p:spPr>
        <p:txBody>
          <a:bodyPr/>
          <a:lstStyle/>
          <a:p>
            <a:r>
              <a:rPr lang="en-US" dirty="0" err="1" smtClean="0"/>
              <a:t>SchedFlow</a:t>
            </a:r>
            <a:endParaRPr lang="en-US" dirty="0" smtClean="0"/>
          </a:p>
        </p:txBody>
      </p:sp>
      <p:grpSp>
        <p:nvGrpSpPr>
          <p:cNvPr id="2" name="67 Grupo"/>
          <p:cNvGrpSpPr>
            <a:grpSpLocks/>
          </p:cNvGrpSpPr>
          <p:nvPr/>
        </p:nvGrpSpPr>
        <p:grpSpPr bwMode="auto">
          <a:xfrm>
            <a:off x="6047183" y="552067"/>
            <a:ext cx="1545008" cy="2231167"/>
            <a:chOff x="5010150" y="1193800"/>
            <a:chExt cx="1285875" cy="1652588"/>
          </a:xfrm>
        </p:grpSpPr>
        <p:sp>
          <p:nvSpPr>
            <p:cNvPr id="41" name="Oval 53"/>
            <p:cNvSpPr>
              <a:spLocks noChangeArrowheads="1"/>
            </p:cNvSpPr>
            <p:nvPr/>
          </p:nvSpPr>
          <p:spPr bwMode="auto">
            <a:xfrm>
              <a:off x="5481983" y="1193800"/>
              <a:ext cx="343505" cy="25203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>
                  <a:latin typeface="Arial" charset="0"/>
                </a:rPr>
                <a:t>T1</a:t>
              </a:r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H="1">
              <a:off x="5426075" y="1449388"/>
              <a:ext cx="234950" cy="233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5661025" y="1449388"/>
              <a:ext cx="225425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44" name="Oval 56"/>
            <p:cNvSpPr>
              <a:spLocks noChangeArrowheads="1"/>
            </p:cNvSpPr>
            <p:nvPr/>
          </p:nvSpPr>
          <p:spPr bwMode="auto">
            <a:xfrm>
              <a:off x="5253844" y="1677969"/>
              <a:ext cx="346098" cy="253139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>
                  <a:latin typeface="Arial" charset="0"/>
                </a:rPr>
                <a:t>T2</a:t>
              </a:r>
            </a:p>
          </p:txBody>
        </p:sp>
        <p:sp>
          <p:nvSpPr>
            <p:cNvPr id="45" name="Oval 57"/>
            <p:cNvSpPr>
              <a:spLocks noChangeArrowheads="1"/>
            </p:cNvSpPr>
            <p:nvPr/>
          </p:nvSpPr>
          <p:spPr bwMode="auto">
            <a:xfrm>
              <a:off x="5721350" y="1684338"/>
              <a:ext cx="342900" cy="25241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/>
                <a:t>T3</a:t>
              </a:r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 flipH="1">
              <a:off x="5181600" y="1925638"/>
              <a:ext cx="234950" cy="231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>
              <a:off x="5416550" y="1925638"/>
              <a:ext cx="223838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48" name="Oval 60"/>
            <p:cNvSpPr>
              <a:spLocks noChangeArrowheads="1"/>
            </p:cNvSpPr>
            <p:nvPr/>
          </p:nvSpPr>
          <p:spPr bwMode="auto">
            <a:xfrm>
              <a:off x="5010150" y="2154238"/>
              <a:ext cx="344488" cy="25241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/>
                <a:t>T4</a:t>
              </a:r>
            </a:p>
          </p:txBody>
        </p:sp>
        <p:sp>
          <p:nvSpPr>
            <p:cNvPr id="49" name="Oval 61"/>
            <p:cNvSpPr>
              <a:spLocks noChangeArrowheads="1"/>
            </p:cNvSpPr>
            <p:nvPr/>
          </p:nvSpPr>
          <p:spPr bwMode="auto">
            <a:xfrm>
              <a:off x="5476798" y="2158823"/>
              <a:ext cx="344801" cy="25203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>
                  <a:latin typeface="Arial" charset="0"/>
                </a:rPr>
                <a:t>T5</a:t>
              </a:r>
            </a:p>
          </p:txBody>
        </p:sp>
        <p:sp>
          <p:nvSpPr>
            <p:cNvPr id="50" name="Line 62"/>
            <p:cNvSpPr>
              <a:spLocks noChangeShapeType="1"/>
            </p:cNvSpPr>
            <p:nvPr/>
          </p:nvSpPr>
          <p:spPr bwMode="auto">
            <a:xfrm>
              <a:off x="5889625" y="1931988"/>
              <a:ext cx="227013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51" name="Oval 63"/>
            <p:cNvSpPr>
              <a:spLocks noChangeArrowheads="1"/>
            </p:cNvSpPr>
            <p:nvPr/>
          </p:nvSpPr>
          <p:spPr bwMode="auto">
            <a:xfrm>
              <a:off x="5949950" y="2165350"/>
              <a:ext cx="346075" cy="2524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/>
              <a:r>
                <a:rPr lang="en-US" sz="1200" b="1" dirty="0"/>
                <a:t>T6</a:t>
              </a:r>
            </a:p>
          </p:txBody>
        </p:sp>
        <p:sp>
          <p:nvSpPr>
            <p:cNvPr id="52" name="Oval 64"/>
            <p:cNvSpPr>
              <a:spLocks noChangeArrowheads="1"/>
            </p:cNvSpPr>
            <p:nvPr/>
          </p:nvSpPr>
          <p:spPr bwMode="auto">
            <a:xfrm>
              <a:off x="5474206" y="2594355"/>
              <a:ext cx="342209" cy="25203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012" tIns="49212" rIns="100012" bIns="49212" anchor="ctr"/>
            <a:lstStyle/>
            <a:p>
              <a:pPr algn="ctr" defTabSz="912813" eaLnBrk="0" hangingPunct="0">
                <a:defRPr/>
              </a:pPr>
              <a:r>
                <a:rPr lang="en-US" sz="1200" b="1" dirty="0">
                  <a:latin typeface="Arial" charset="0"/>
                </a:rPr>
                <a:t>T7</a:t>
              </a:r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5180013" y="2416175"/>
              <a:ext cx="357187" cy="21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 flipH="1">
              <a:off x="5640388" y="2417763"/>
              <a:ext cx="0" cy="174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 flipH="1">
              <a:off x="5756275" y="2422525"/>
              <a:ext cx="363538" cy="188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100012" tIns="49212" rIns="100012" bIns="49212" anchor="ctr"/>
            <a:lstStyle/>
            <a:p>
              <a:endParaRPr lang="es-ES"/>
            </a:p>
          </p:txBody>
        </p:sp>
      </p:grpSp>
      <p:cxnSp>
        <p:nvCxnSpPr>
          <p:cNvPr id="76" name="75 Conector recto de flecha"/>
          <p:cNvCxnSpPr/>
          <p:nvPr/>
        </p:nvCxnSpPr>
        <p:spPr bwMode="auto">
          <a:xfrm>
            <a:off x="3304674" y="4170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6461465" y="2929494"/>
            <a:ext cx="1270893" cy="487474"/>
          </a:xfrm>
          <a:prstGeom prst="flowChartAlternateProcess">
            <a:avLst/>
          </a:prstGeom>
          <a:solidFill>
            <a:srgbClr val="FF99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 dirty="0" err="1"/>
              <a:t>User</a:t>
            </a:r>
            <a:r>
              <a:rPr lang="es-ES" sz="1600" dirty="0"/>
              <a:t> </a:t>
            </a:r>
            <a:r>
              <a:rPr lang="es-ES" sz="1600" dirty="0" err="1"/>
              <a:t>Policy</a:t>
            </a:r>
            <a:endParaRPr lang="es-ES" sz="1600" dirty="0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5754375" y="3063424"/>
            <a:ext cx="582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dirty="0"/>
              <a:t>API</a:t>
            </a:r>
          </a:p>
        </p:txBody>
      </p:sp>
      <p:cxnSp>
        <p:nvCxnSpPr>
          <p:cNvPr id="8" name="AutoShape 28"/>
          <p:cNvCxnSpPr>
            <a:cxnSpLocks noChangeShapeType="1"/>
            <a:stCxn id="6" idx="1"/>
          </p:cNvCxnSpPr>
          <p:nvPr/>
        </p:nvCxnSpPr>
        <p:spPr bwMode="auto">
          <a:xfrm rot="10800000" flipV="1">
            <a:off x="6209155" y="3173230"/>
            <a:ext cx="252310" cy="215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5702979" y="2845918"/>
            <a:ext cx="2241194" cy="7154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80" name="79 Rectángulo"/>
          <p:cNvSpPr/>
          <p:nvPr/>
        </p:nvSpPr>
        <p:spPr bwMode="auto">
          <a:xfrm>
            <a:off x="5919537" y="4363453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33400" marR="0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609600" y="1066800"/>
            <a:ext cx="7279603" cy="5629560"/>
            <a:chOff x="609600" y="1066800"/>
            <a:chExt cx="7279603" cy="5629560"/>
          </a:xfrm>
        </p:grpSpPr>
        <p:sp>
          <p:nvSpPr>
            <p:cNvPr id="10" name="AutoShape 59"/>
            <p:cNvSpPr>
              <a:spLocks noChangeArrowheads="1"/>
            </p:cNvSpPr>
            <p:nvPr/>
          </p:nvSpPr>
          <p:spPr bwMode="auto">
            <a:xfrm>
              <a:off x="765810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6288575" y="5152280"/>
              <a:ext cx="1600628" cy="1088891"/>
              <a:chOff x="3696" y="2976"/>
              <a:chExt cx="1180" cy="807"/>
            </a:xfrm>
          </p:grpSpPr>
          <p:sp>
            <p:nvSpPr>
              <p:cNvPr id="58" name="Rectangle 43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180" cy="80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s-ES_tradnl" sz="2100">
                  <a:latin typeface="Times New Roman" pitchFamily="18" charset="0"/>
                </a:endParaRPr>
              </a:p>
            </p:txBody>
          </p:sp>
          <p:grpSp>
            <p:nvGrpSpPr>
              <p:cNvPr id="5" name="Group 44"/>
              <p:cNvGrpSpPr>
                <a:grpSpLocks/>
              </p:cNvGrpSpPr>
              <p:nvPr/>
            </p:nvGrpSpPr>
            <p:grpSpPr bwMode="auto">
              <a:xfrm>
                <a:off x="3742" y="3294"/>
                <a:ext cx="1109" cy="413"/>
                <a:chOff x="3787" y="3516"/>
                <a:chExt cx="1109" cy="413"/>
              </a:xfrm>
            </p:grpSpPr>
            <p:pic>
              <p:nvPicPr>
                <p:cNvPr id="60" name="Picture 4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87" y="3516"/>
                  <a:ext cx="238" cy="15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grpSp>
              <p:nvGrpSpPr>
                <p:cNvPr id="11" name="Group 46"/>
                <p:cNvGrpSpPr>
                  <a:grpSpLocks/>
                </p:cNvGrpSpPr>
                <p:nvPr/>
              </p:nvGrpSpPr>
              <p:grpSpPr bwMode="auto">
                <a:xfrm>
                  <a:off x="4014" y="3521"/>
                  <a:ext cx="882" cy="408"/>
                  <a:chOff x="4025" y="3516"/>
                  <a:chExt cx="882" cy="408"/>
                </a:xfrm>
              </p:grpSpPr>
              <p:pic>
                <p:nvPicPr>
                  <p:cNvPr id="62" name="Picture 47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097" y="3516"/>
                    <a:ext cx="238" cy="151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63" name="Picture 48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383" y="3516"/>
                    <a:ext cx="238" cy="151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64" name="Picture 49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69" y="3516"/>
                    <a:ext cx="238" cy="151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65" name="Picture 50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4099" y="3774"/>
                    <a:ext cx="238" cy="15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66" name="Picture 51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4379" y="3774"/>
                    <a:ext cx="238" cy="15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cxnSp>
                <p:nvCxnSpPr>
                  <p:cNvPr id="67" name="AutoShape 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25" y="3592"/>
                    <a:ext cx="72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8" name="AutoShape 5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35" y="3592"/>
                    <a:ext cx="48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" name="AutoShape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621" y="3592"/>
                    <a:ext cx="48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0" name="AutoShape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37" y="3849"/>
                    <a:ext cx="42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1" name="AutoShape 5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98" y="3667"/>
                    <a:ext cx="4" cy="107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" name="AutoShape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216" y="3667"/>
                    <a:ext cx="2" cy="107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  <p:sp>
          <p:nvSpPr>
            <p:cNvPr id="12" name="59 Rectángulo"/>
            <p:cNvSpPr>
              <a:spLocks noChangeArrowheads="1"/>
            </p:cNvSpPr>
            <p:nvPr/>
          </p:nvSpPr>
          <p:spPr bwMode="auto">
            <a:xfrm>
              <a:off x="2690860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13" name="57 Rectángulo redondeado"/>
            <p:cNvSpPr>
              <a:spLocks noChangeArrowheads="1"/>
            </p:cNvSpPr>
            <p:nvPr/>
          </p:nvSpPr>
          <p:spPr bwMode="auto">
            <a:xfrm>
              <a:off x="609600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15" name="61 Rectángulo redondeado"/>
            <p:cNvSpPr>
              <a:spLocks noChangeArrowheads="1"/>
            </p:cNvSpPr>
            <p:nvPr/>
          </p:nvSpPr>
          <p:spPr bwMode="auto">
            <a:xfrm>
              <a:off x="3640296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842125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2491483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3376124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19" name="AutoShape 17"/>
            <p:cNvCxnSpPr>
              <a:cxnSpLocks noChangeShapeType="1"/>
              <a:stCxn id="17" idx="3"/>
              <a:endCxn id="26" idx="2"/>
            </p:cNvCxnSpPr>
            <p:nvPr/>
          </p:nvCxnSpPr>
          <p:spPr bwMode="auto">
            <a:xfrm flipV="1">
              <a:off x="3494491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" name="AutoShape 63"/>
            <p:cNvCxnSpPr>
              <a:cxnSpLocks noChangeShapeType="1"/>
              <a:stCxn id="18" idx="1"/>
              <a:endCxn id="16" idx="0"/>
            </p:cNvCxnSpPr>
            <p:nvPr/>
          </p:nvCxnSpPr>
          <p:spPr bwMode="auto">
            <a:xfrm rot="10800000" flipV="1">
              <a:off x="1356090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3520968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>
              <a:off x="3667369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26" name="AutoShape 16"/>
            <p:cNvSpPr>
              <a:spLocks noChangeArrowheads="1"/>
            </p:cNvSpPr>
            <p:nvPr/>
          </p:nvSpPr>
          <p:spPr bwMode="auto">
            <a:xfrm>
              <a:off x="3636220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27" name="87 Conector angular"/>
            <p:cNvCxnSpPr>
              <a:cxnSpLocks noChangeShapeType="1"/>
              <a:stCxn id="9" idx="1"/>
              <a:endCxn id="24" idx="3"/>
            </p:cNvCxnSpPr>
            <p:nvPr/>
          </p:nvCxnSpPr>
          <p:spPr bwMode="auto">
            <a:xfrm rot="10800000">
              <a:off x="4285685" y="1981809"/>
              <a:ext cx="1417294" cy="1221825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30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3032293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1" name="112 Rectángulo redondeado"/>
            <p:cNvSpPr>
              <a:spLocks noChangeArrowheads="1"/>
            </p:cNvSpPr>
            <p:nvPr/>
          </p:nvSpPr>
          <p:spPr bwMode="auto">
            <a:xfrm>
              <a:off x="765810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33" name="84 Conector angular"/>
            <p:cNvCxnSpPr>
              <a:cxnSpLocks noChangeShapeType="1"/>
              <a:stCxn id="16" idx="3"/>
              <a:endCxn id="17" idx="1"/>
            </p:cNvCxnSpPr>
            <p:nvPr/>
          </p:nvCxnSpPr>
          <p:spPr bwMode="auto">
            <a:xfrm>
              <a:off x="1870053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36" name="113 Conector angular"/>
            <p:cNvCxnSpPr>
              <a:cxnSpLocks noChangeShapeType="1"/>
              <a:stCxn id="12" idx="2"/>
              <a:endCxn id="15" idx="1"/>
            </p:cNvCxnSpPr>
            <p:nvPr/>
          </p:nvCxnSpPr>
          <p:spPr bwMode="auto">
            <a:xfrm rot="16200000" flipH="1">
              <a:off x="3036246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37" name="Picture 7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53008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38 Rectángulo redondeado"/>
            <p:cNvSpPr>
              <a:spLocks noChangeArrowheads="1"/>
            </p:cNvSpPr>
            <p:nvPr/>
          </p:nvSpPr>
          <p:spPr bwMode="auto">
            <a:xfrm>
              <a:off x="830688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40" name="68 Rectángulo redondeado"/>
            <p:cNvSpPr>
              <a:spLocks noChangeArrowheads="1"/>
            </p:cNvSpPr>
            <p:nvPr/>
          </p:nvSpPr>
          <p:spPr bwMode="auto">
            <a:xfrm>
              <a:off x="946485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79" name="78 Conector recto de flecha"/>
            <p:cNvCxnSpPr>
              <a:stCxn id="15" idx="3"/>
            </p:cNvCxnSpPr>
            <p:nvPr/>
          </p:nvCxnSpPr>
          <p:spPr bwMode="auto">
            <a:xfrm flipV="1">
              <a:off x="5156594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7" name="76 Rectángulo redondeado"/>
            <p:cNvSpPr>
              <a:spLocks noChangeArrowheads="1"/>
            </p:cNvSpPr>
            <p:nvPr/>
          </p:nvSpPr>
          <p:spPr bwMode="auto">
            <a:xfrm>
              <a:off x="2474994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1844844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" name="104 Conector recto"/>
            <p:cNvCxnSpPr>
              <a:stCxn id="39" idx="2"/>
            </p:cNvCxnSpPr>
            <p:nvPr/>
          </p:nvCxnSpPr>
          <p:spPr bwMode="auto">
            <a:xfrm rot="16200000" flipH="1">
              <a:off x="688029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107 Conector recto de flecha"/>
            <p:cNvCxnSpPr/>
            <p:nvPr/>
          </p:nvCxnSpPr>
          <p:spPr bwMode="auto">
            <a:xfrm>
              <a:off x="1347537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0" name="59 Rectángulo"/>
            <p:cNvSpPr>
              <a:spLocks noChangeArrowheads="1"/>
            </p:cNvSpPr>
            <p:nvPr/>
          </p:nvSpPr>
          <p:spPr bwMode="auto">
            <a:xfrm>
              <a:off x="3869956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53"/>
          <p:cNvSpPr>
            <a:spLocks noChangeArrowheads="1"/>
          </p:cNvSpPr>
          <p:nvPr/>
        </p:nvSpPr>
        <p:spPr bwMode="auto">
          <a:xfrm>
            <a:off x="6081743" y="709429"/>
            <a:ext cx="398323" cy="340271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T1</a:t>
            </a:r>
          </a:p>
        </p:txBody>
      </p:sp>
      <p:sp>
        <p:nvSpPr>
          <p:cNvPr id="125" name="Line 54"/>
          <p:cNvSpPr>
            <a:spLocks noChangeShapeType="1"/>
          </p:cNvSpPr>
          <p:nvPr/>
        </p:nvSpPr>
        <p:spPr bwMode="auto">
          <a:xfrm flipH="1">
            <a:off x="5935579" y="1042738"/>
            <a:ext cx="352926" cy="561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012" tIns="49212" rIns="100012" bIns="49212" anchor="ctr"/>
          <a:lstStyle/>
          <a:p>
            <a:endParaRPr lang="es-ES"/>
          </a:p>
        </p:txBody>
      </p:sp>
      <p:sp>
        <p:nvSpPr>
          <p:cNvPr id="126" name="Line 55"/>
          <p:cNvSpPr>
            <a:spLocks noChangeShapeType="1"/>
          </p:cNvSpPr>
          <p:nvPr/>
        </p:nvSpPr>
        <p:spPr bwMode="auto">
          <a:xfrm>
            <a:off x="6272463" y="1026695"/>
            <a:ext cx="401053" cy="5775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012" tIns="49212" rIns="100012" bIns="49212" anchor="ctr"/>
          <a:lstStyle/>
          <a:p>
            <a:endParaRPr lang="es-ES"/>
          </a:p>
        </p:txBody>
      </p:sp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710476" y="1602757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6480066" y="1603738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131" name="Oval 60"/>
          <p:cNvSpPr>
            <a:spLocks noChangeArrowheads="1"/>
          </p:cNvSpPr>
          <p:nvPr/>
        </p:nvSpPr>
        <p:spPr bwMode="auto">
          <a:xfrm>
            <a:off x="6108176" y="2351851"/>
            <a:ext cx="399463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T4</a:t>
            </a:r>
          </a:p>
        </p:txBody>
      </p:sp>
      <p:sp>
        <p:nvSpPr>
          <p:cNvPr id="136" name="Line 65"/>
          <p:cNvSpPr>
            <a:spLocks noChangeShapeType="1"/>
          </p:cNvSpPr>
          <p:nvPr/>
        </p:nvSpPr>
        <p:spPr bwMode="auto">
          <a:xfrm>
            <a:off x="5934439" y="1959035"/>
            <a:ext cx="211332" cy="4218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012" tIns="49212" rIns="100012" bIns="49212" anchor="ctr"/>
          <a:lstStyle/>
          <a:p>
            <a:endParaRPr lang="es-ES"/>
          </a:p>
        </p:txBody>
      </p:sp>
      <p:sp>
        <p:nvSpPr>
          <p:cNvPr id="138" name="Line 67"/>
          <p:cNvSpPr>
            <a:spLocks noChangeShapeType="1"/>
          </p:cNvSpPr>
          <p:nvPr/>
        </p:nvSpPr>
        <p:spPr bwMode="auto">
          <a:xfrm flipH="1">
            <a:off x="6480065" y="1944520"/>
            <a:ext cx="228441" cy="447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012" tIns="49212" rIns="100012" bIns="49212" anchor="ctr"/>
          <a:lstStyle/>
          <a:p>
            <a:endParaRPr lang="es-ES"/>
          </a:p>
        </p:txBody>
      </p:sp>
      <p:sp>
        <p:nvSpPr>
          <p:cNvPr id="71" name="70 Rectángulo"/>
          <p:cNvSpPr/>
          <p:nvPr/>
        </p:nvSpPr>
        <p:spPr>
          <a:xfrm>
            <a:off x="7060766" y="1007695"/>
            <a:ext cx="14094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dirty="0" err="1" smtClean="0"/>
              <a:t>The</a:t>
            </a:r>
            <a:r>
              <a:rPr lang="es-ES" b="0" dirty="0" smtClean="0"/>
              <a:t> </a:t>
            </a:r>
            <a:r>
              <a:rPr lang="es-ES" b="0" dirty="0" err="1" smtClean="0"/>
              <a:t>user</a:t>
            </a:r>
            <a:r>
              <a:rPr lang="es-ES" b="0" dirty="0" smtClean="0"/>
              <a:t> </a:t>
            </a:r>
            <a:r>
              <a:rPr lang="es-ES" b="0" dirty="0" err="1" smtClean="0"/>
              <a:t>submits</a:t>
            </a:r>
            <a:r>
              <a:rPr lang="es-ES" b="0" dirty="0" smtClean="0"/>
              <a:t> a </a:t>
            </a:r>
            <a:r>
              <a:rPr lang="es-ES" b="0" dirty="0" err="1" smtClean="0"/>
              <a:t>workflow</a:t>
            </a:r>
            <a:endParaRPr lang="es-ES" b="0" dirty="0" smtClean="0"/>
          </a:p>
        </p:txBody>
      </p:sp>
      <p:sp>
        <p:nvSpPr>
          <p:cNvPr id="177" name="Rectangle 2"/>
          <p:cNvSpPr txBox="1">
            <a:spLocks noChangeArrowheads="1"/>
          </p:cNvSpPr>
          <p:nvPr/>
        </p:nvSpPr>
        <p:spPr>
          <a:xfrm>
            <a:off x="838200" y="2066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</a:p>
        </p:txBody>
      </p:sp>
      <p:grpSp>
        <p:nvGrpSpPr>
          <p:cNvPr id="61" name="60 Grupo"/>
          <p:cNvGrpSpPr/>
          <p:nvPr/>
        </p:nvGrpSpPr>
        <p:grpSpPr>
          <a:xfrm>
            <a:off x="609600" y="1066800"/>
            <a:ext cx="7279603" cy="5629560"/>
            <a:chOff x="609600" y="1066800"/>
            <a:chExt cx="7279603" cy="5629560"/>
          </a:xfrm>
        </p:grpSpPr>
        <p:sp>
          <p:nvSpPr>
            <p:cNvPr id="62" name="AutoShape 59"/>
            <p:cNvSpPr>
              <a:spLocks noChangeArrowheads="1"/>
            </p:cNvSpPr>
            <p:nvPr/>
          </p:nvSpPr>
          <p:spPr bwMode="auto">
            <a:xfrm>
              <a:off x="765810" y="4338337"/>
              <a:ext cx="4491734" cy="2096849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sz="1400" b="1" dirty="0">
                <a:latin typeface="Arial" charset="0"/>
              </a:endParaRPr>
            </a:p>
          </p:txBody>
        </p:sp>
        <p:grpSp>
          <p:nvGrpSpPr>
            <p:cNvPr id="63" name="Group 42"/>
            <p:cNvGrpSpPr>
              <a:grpSpLocks/>
            </p:cNvGrpSpPr>
            <p:nvPr/>
          </p:nvGrpSpPr>
          <p:grpSpPr bwMode="auto">
            <a:xfrm>
              <a:off x="6288575" y="5152280"/>
              <a:ext cx="1600628" cy="1088891"/>
              <a:chOff x="3696" y="2976"/>
              <a:chExt cx="1180" cy="807"/>
            </a:xfrm>
          </p:grpSpPr>
          <p:sp>
            <p:nvSpPr>
              <p:cNvPr id="95" name="Rectangle 43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180" cy="80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s-ES_tradnl" sz="2100">
                  <a:latin typeface="Times New Roman" pitchFamily="18" charset="0"/>
                </a:endParaRPr>
              </a:p>
            </p:txBody>
          </p:sp>
          <p:grpSp>
            <p:nvGrpSpPr>
              <p:cNvPr id="96" name="Group 44"/>
              <p:cNvGrpSpPr>
                <a:grpSpLocks/>
              </p:cNvGrpSpPr>
              <p:nvPr/>
            </p:nvGrpSpPr>
            <p:grpSpPr bwMode="auto">
              <a:xfrm>
                <a:off x="3742" y="3294"/>
                <a:ext cx="1109" cy="413"/>
                <a:chOff x="3787" y="3516"/>
                <a:chExt cx="1109" cy="413"/>
              </a:xfrm>
            </p:grpSpPr>
            <p:pic>
              <p:nvPicPr>
                <p:cNvPr id="97" name="Picture 4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87" y="3516"/>
                  <a:ext cx="238" cy="15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grpSp>
              <p:nvGrpSpPr>
                <p:cNvPr id="98" name="Group 46"/>
                <p:cNvGrpSpPr>
                  <a:grpSpLocks/>
                </p:cNvGrpSpPr>
                <p:nvPr/>
              </p:nvGrpSpPr>
              <p:grpSpPr bwMode="auto">
                <a:xfrm>
                  <a:off x="4014" y="3521"/>
                  <a:ext cx="882" cy="408"/>
                  <a:chOff x="4025" y="3516"/>
                  <a:chExt cx="882" cy="408"/>
                </a:xfrm>
              </p:grpSpPr>
              <p:pic>
                <p:nvPicPr>
                  <p:cNvPr id="99" name="Picture 47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097" y="3516"/>
                    <a:ext cx="238" cy="151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100" name="Picture 48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383" y="3516"/>
                    <a:ext cx="238" cy="151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101" name="Picture 49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69" y="3516"/>
                    <a:ext cx="238" cy="151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102" name="Picture 50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4099" y="3774"/>
                    <a:ext cx="238" cy="15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103" name="Picture 51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4379" y="3774"/>
                    <a:ext cx="238" cy="15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cxnSp>
                <p:nvCxnSpPr>
                  <p:cNvPr id="104" name="AutoShape 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25" y="3592"/>
                    <a:ext cx="72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6" name="AutoShape 5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35" y="3592"/>
                    <a:ext cx="48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" name="AutoShape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621" y="3592"/>
                    <a:ext cx="48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9" name="AutoShape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37" y="3849"/>
                    <a:ext cx="42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10" name="AutoShape 5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98" y="3667"/>
                    <a:ext cx="4" cy="107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12" name="AutoShape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216" y="3667"/>
                    <a:ext cx="2" cy="107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  <p:sp>
          <p:nvSpPr>
            <p:cNvPr id="64" name="59 Rectángulo"/>
            <p:cNvSpPr>
              <a:spLocks noChangeArrowheads="1"/>
            </p:cNvSpPr>
            <p:nvPr/>
          </p:nvSpPr>
          <p:spPr bwMode="auto">
            <a:xfrm>
              <a:off x="2690860" y="4411936"/>
              <a:ext cx="1062993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queue</a:t>
              </a:r>
              <a:endParaRPr lang="es-ES" b="0" dirty="0">
                <a:latin typeface="+mj-lt"/>
              </a:endParaRPr>
            </a:p>
          </p:txBody>
        </p:sp>
        <p:sp>
          <p:nvSpPr>
            <p:cNvPr id="65" name="57 Rectángulo redondeado"/>
            <p:cNvSpPr>
              <a:spLocks noChangeArrowheads="1"/>
            </p:cNvSpPr>
            <p:nvPr/>
          </p:nvSpPr>
          <p:spPr bwMode="auto">
            <a:xfrm>
              <a:off x="609600" y="1066800"/>
              <a:ext cx="4836396" cy="562956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sp>
          <p:nvSpPr>
            <p:cNvPr id="66" name="61 Rectángulo redondeado"/>
            <p:cNvSpPr>
              <a:spLocks noChangeArrowheads="1"/>
            </p:cNvSpPr>
            <p:nvPr/>
          </p:nvSpPr>
          <p:spPr bwMode="auto">
            <a:xfrm>
              <a:off x="3640296" y="5231024"/>
              <a:ext cx="1516298" cy="77561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1800" dirty="0" err="1">
                  <a:latin typeface="+mj-lt"/>
                </a:rPr>
                <a:t>Task</a:t>
              </a:r>
              <a:r>
                <a:rPr lang="es-ES" sz="1800" dirty="0">
                  <a:latin typeface="+mj-lt"/>
                </a:rPr>
                <a:t> manager</a:t>
              </a:r>
            </a:p>
          </p:txBody>
        </p:sp>
        <p:sp>
          <p:nvSpPr>
            <p:cNvPr id="67" name="AutoShape 14"/>
            <p:cNvSpPr>
              <a:spLocks noChangeArrowheads="1"/>
            </p:cNvSpPr>
            <p:nvPr/>
          </p:nvSpPr>
          <p:spPr bwMode="auto">
            <a:xfrm>
              <a:off x="842125" y="2469828"/>
              <a:ext cx="1027928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Controller</a:t>
              </a:r>
            </a:p>
          </p:txBody>
        </p:sp>
        <p:sp>
          <p:nvSpPr>
            <p:cNvPr id="68" name="AutoShape 15"/>
            <p:cNvSpPr>
              <a:spLocks noChangeArrowheads="1"/>
            </p:cNvSpPr>
            <p:nvPr/>
          </p:nvSpPr>
          <p:spPr bwMode="auto">
            <a:xfrm>
              <a:off x="2491483" y="2469828"/>
              <a:ext cx="1003009" cy="380566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Observer</a:t>
              </a:r>
            </a:p>
          </p:txBody>
        </p:sp>
        <p:sp>
          <p:nvSpPr>
            <p:cNvPr id="69" name="AutoShape 16"/>
            <p:cNvSpPr>
              <a:spLocks noChangeArrowheads="1"/>
            </p:cNvSpPr>
            <p:nvPr/>
          </p:nvSpPr>
          <p:spPr bwMode="auto">
            <a:xfrm>
              <a:off x="3376124" y="1626611"/>
              <a:ext cx="763158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70" name="AutoShape 17"/>
            <p:cNvCxnSpPr>
              <a:cxnSpLocks noChangeShapeType="1"/>
              <a:stCxn id="68" idx="3"/>
              <a:endCxn id="75" idx="2"/>
            </p:cNvCxnSpPr>
            <p:nvPr/>
          </p:nvCxnSpPr>
          <p:spPr bwMode="auto">
            <a:xfrm flipV="1">
              <a:off x="3494491" y="2508631"/>
              <a:ext cx="671268" cy="152227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2" name="AutoShape 63"/>
            <p:cNvCxnSpPr>
              <a:cxnSpLocks noChangeShapeType="1"/>
              <a:stCxn id="69" idx="1"/>
              <a:endCxn id="67" idx="0"/>
            </p:cNvCxnSpPr>
            <p:nvPr/>
          </p:nvCxnSpPr>
          <p:spPr bwMode="auto">
            <a:xfrm rot="10800000" flipV="1">
              <a:off x="1356090" y="1810179"/>
              <a:ext cx="2020035" cy="659649"/>
            </a:xfrm>
            <a:prstGeom prst="curvedConnector2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73" name="AutoShape 16"/>
            <p:cNvSpPr>
              <a:spLocks noChangeArrowheads="1"/>
            </p:cNvSpPr>
            <p:nvPr/>
          </p:nvSpPr>
          <p:spPr bwMode="auto">
            <a:xfrm>
              <a:off x="3520968" y="1798240"/>
              <a:ext cx="764717" cy="367135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74" name="AutoShape 16"/>
            <p:cNvSpPr>
              <a:spLocks noChangeArrowheads="1"/>
            </p:cNvSpPr>
            <p:nvPr/>
          </p:nvSpPr>
          <p:spPr bwMode="auto">
            <a:xfrm>
              <a:off x="3667369" y="1968375"/>
              <a:ext cx="763158" cy="368627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Scheduler</a:t>
              </a:r>
            </a:p>
          </p:txBody>
        </p:sp>
        <p:sp>
          <p:nvSpPr>
            <p:cNvPr id="75" name="AutoShape 16"/>
            <p:cNvSpPr>
              <a:spLocks noChangeArrowheads="1"/>
            </p:cNvSpPr>
            <p:nvPr/>
          </p:nvSpPr>
          <p:spPr bwMode="auto">
            <a:xfrm>
              <a:off x="3636220" y="2140003"/>
              <a:ext cx="1059077" cy="368628"/>
            </a:xfrm>
            <a:prstGeom prst="flowChartAlternateProcess">
              <a:avLst/>
            </a:prstGeom>
            <a:solidFill>
              <a:srgbClr val="0000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400" b="1">
                  <a:solidFill>
                    <a:schemeClr val="bg1"/>
                  </a:solidFill>
                </a:rPr>
                <a:t>Scheduler</a:t>
              </a:r>
            </a:p>
          </p:txBody>
        </p:sp>
        <p:cxnSp>
          <p:nvCxnSpPr>
            <p:cNvPr id="76" name="87 Conector angular"/>
            <p:cNvCxnSpPr>
              <a:cxnSpLocks noChangeShapeType="1"/>
              <a:endCxn id="73" idx="3"/>
            </p:cNvCxnSpPr>
            <p:nvPr/>
          </p:nvCxnSpPr>
          <p:spPr bwMode="auto">
            <a:xfrm rot="10800000">
              <a:off x="4285685" y="1981809"/>
              <a:ext cx="1417294" cy="1221825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77" name="111 Conector angular"/>
            <p:cNvCxnSpPr>
              <a:cxnSpLocks noChangeShapeType="1"/>
            </p:cNvCxnSpPr>
            <p:nvPr/>
          </p:nvCxnSpPr>
          <p:spPr bwMode="auto">
            <a:xfrm rot="16200000" flipH="1">
              <a:off x="3032293" y="3214664"/>
              <a:ext cx="1141063" cy="1221206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78" name="112 Rectángulo redondeado"/>
            <p:cNvSpPr>
              <a:spLocks noChangeArrowheads="1"/>
            </p:cNvSpPr>
            <p:nvPr/>
          </p:nvSpPr>
          <p:spPr bwMode="auto">
            <a:xfrm>
              <a:off x="765810" y="1283354"/>
              <a:ext cx="4494849" cy="2941559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cxnSp>
          <p:nvCxnSpPr>
            <p:cNvPr id="79" name="84 Conector angular"/>
            <p:cNvCxnSpPr>
              <a:cxnSpLocks noChangeShapeType="1"/>
              <a:stCxn id="67" idx="3"/>
              <a:endCxn id="68" idx="1"/>
            </p:cNvCxnSpPr>
            <p:nvPr/>
          </p:nvCxnSpPr>
          <p:spPr bwMode="auto">
            <a:xfrm>
              <a:off x="1870053" y="2660858"/>
              <a:ext cx="621429" cy="1492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accent2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81" name="113 Conector angular"/>
            <p:cNvCxnSpPr>
              <a:cxnSpLocks noChangeShapeType="1"/>
              <a:stCxn id="64" idx="2"/>
              <a:endCxn id="66" idx="1"/>
            </p:cNvCxnSpPr>
            <p:nvPr/>
          </p:nvCxnSpPr>
          <p:spPr bwMode="auto">
            <a:xfrm rot="16200000" flipH="1">
              <a:off x="3036246" y="5014783"/>
              <a:ext cx="790160" cy="417939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pic>
          <p:nvPicPr>
            <p:cNvPr id="83" name="Picture 7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53008" y="5399119"/>
              <a:ext cx="344200" cy="4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6" name="85 Rectángulo redondeado"/>
            <p:cNvSpPr>
              <a:spLocks noChangeArrowheads="1"/>
            </p:cNvSpPr>
            <p:nvPr/>
          </p:nvSpPr>
          <p:spPr bwMode="auto">
            <a:xfrm>
              <a:off x="830688" y="285641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88" name="68 Rectángulo redondeado"/>
            <p:cNvSpPr>
              <a:spLocks noChangeArrowheads="1"/>
            </p:cNvSpPr>
            <p:nvPr/>
          </p:nvSpPr>
          <p:spPr bwMode="auto">
            <a:xfrm>
              <a:off x="946485" y="5387901"/>
              <a:ext cx="1604209" cy="4674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b="0" dirty="0" err="1" smtClean="0">
                  <a:latin typeface="+mj-lt"/>
                </a:rPr>
                <a:t>Scheduler</a:t>
              </a:r>
              <a:endParaRPr lang="es-ES" b="0" dirty="0">
                <a:latin typeface="+mj-lt"/>
              </a:endParaRPr>
            </a:p>
          </p:txBody>
        </p:sp>
        <p:cxnSp>
          <p:nvCxnSpPr>
            <p:cNvPr id="89" name="88 Conector recto de flecha"/>
            <p:cNvCxnSpPr>
              <a:stCxn id="66" idx="3"/>
            </p:cNvCxnSpPr>
            <p:nvPr/>
          </p:nvCxnSpPr>
          <p:spPr bwMode="auto">
            <a:xfrm flipV="1">
              <a:off x="5156594" y="5614737"/>
              <a:ext cx="1163995" cy="409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0" name="89 Rectángulo redondeado"/>
            <p:cNvSpPr>
              <a:spLocks noChangeArrowheads="1"/>
            </p:cNvSpPr>
            <p:nvPr/>
          </p:nvSpPr>
          <p:spPr bwMode="auto">
            <a:xfrm>
              <a:off x="2474994" y="2848394"/>
              <a:ext cx="1030196" cy="446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sz="1400" b="1" dirty="0" err="1" smtClean="0">
                  <a:latin typeface="+mj-lt"/>
                </a:rPr>
                <a:t>Adaptor</a:t>
              </a:r>
              <a:endParaRPr lang="es-ES" sz="1400" b="1" dirty="0">
                <a:latin typeface="+mj-lt"/>
              </a:endParaRP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1844844" y="6047875"/>
              <a:ext cx="245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Workflow</a:t>
              </a:r>
              <a:r>
                <a:rPr lang="es-ES" sz="1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800" dirty="0" err="1" smtClean="0">
                  <a:latin typeface="Arial" pitchFamily="34" charset="0"/>
                  <a:cs typeface="Arial" pitchFamily="34" charset="0"/>
                </a:rPr>
                <a:t>Engine</a:t>
              </a:r>
              <a:endParaRPr lang="es-E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91 Conector recto"/>
            <p:cNvCxnSpPr>
              <a:stCxn id="86" idx="2"/>
            </p:cNvCxnSpPr>
            <p:nvPr/>
          </p:nvCxnSpPr>
          <p:spPr bwMode="auto">
            <a:xfrm rot="16200000" flipH="1">
              <a:off x="688029" y="3960617"/>
              <a:ext cx="1317265" cy="17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92 Conector recto de flecha"/>
            <p:cNvCxnSpPr/>
            <p:nvPr/>
          </p:nvCxnSpPr>
          <p:spPr bwMode="auto">
            <a:xfrm>
              <a:off x="1347537" y="4620126"/>
              <a:ext cx="1363579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4" name="59 Rectángulo"/>
            <p:cNvSpPr>
              <a:spLocks noChangeArrowheads="1"/>
            </p:cNvSpPr>
            <p:nvPr/>
          </p:nvSpPr>
          <p:spPr bwMode="auto">
            <a:xfrm>
              <a:off x="3869956" y="4403914"/>
              <a:ext cx="798298" cy="4167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" b="0" dirty="0" err="1" smtClean="0">
                  <a:latin typeface="+mj-lt"/>
                </a:rPr>
                <a:t>logs</a:t>
              </a:r>
              <a:endParaRPr lang="es-ES" b="0" dirty="0">
                <a:latin typeface="+mj-lt"/>
              </a:endParaRPr>
            </a:p>
          </p:txBody>
        </p:sp>
      </p:grpSp>
      <p:sp>
        <p:nvSpPr>
          <p:cNvPr id="59" name="AutoShape 18"/>
          <p:cNvSpPr>
            <a:spLocks noChangeArrowheads="1"/>
          </p:cNvSpPr>
          <p:nvPr/>
        </p:nvSpPr>
        <p:spPr bwMode="auto">
          <a:xfrm>
            <a:off x="6461465" y="2929494"/>
            <a:ext cx="1270893" cy="487474"/>
          </a:xfrm>
          <a:prstGeom prst="flowChartAlternateProcess">
            <a:avLst/>
          </a:prstGeom>
          <a:solidFill>
            <a:srgbClr val="FF99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 dirty="0" err="1"/>
              <a:t>User</a:t>
            </a:r>
            <a:r>
              <a:rPr lang="es-ES" sz="1600" dirty="0"/>
              <a:t> </a:t>
            </a:r>
            <a:r>
              <a:rPr lang="es-ES" sz="1600" dirty="0" err="1"/>
              <a:t>Policy</a:t>
            </a:r>
            <a:endParaRPr lang="es-ES" sz="1600" dirty="0"/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5754375" y="3063424"/>
            <a:ext cx="582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dirty="0"/>
              <a:t>API</a:t>
            </a:r>
          </a:p>
        </p:txBody>
      </p:sp>
      <p:cxnSp>
        <p:nvCxnSpPr>
          <p:cNvPr id="80" name="AutoShape 28"/>
          <p:cNvCxnSpPr>
            <a:cxnSpLocks noChangeShapeType="1"/>
            <a:stCxn id="59" idx="1"/>
          </p:cNvCxnSpPr>
          <p:nvPr/>
        </p:nvCxnSpPr>
        <p:spPr bwMode="auto">
          <a:xfrm rot="10800000" flipV="1">
            <a:off x="6209155" y="3173230"/>
            <a:ext cx="252310" cy="215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5" name="Rectangle 39"/>
          <p:cNvSpPr>
            <a:spLocks noChangeArrowheads="1"/>
          </p:cNvSpPr>
          <p:nvPr/>
        </p:nvSpPr>
        <p:spPr bwMode="auto">
          <a:xfrm>
            <a:off x="5702979" y="2845918"/>
            <a:ext cx="2241194" cy="7154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53"/>
          <p:cNvSpPr>
            <a:spLocks noChangeArrowheads="1"/>
          </p:cNvSpPr>
          <p:nvPr/>
        </p:nvSpPr>
        <p:spPr bwMode="auto">
          <a:xfrm>
            <a:off x="5511314" y="1207278"/>
            <a:ext cx="398323" cy="340271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T1</a:t>
            </a:r>
          </a:p>
        </p:txBody>
      </p:sp>
      <p:sp>
        <p:nvSpPr>
          <p:cNvPr id="127" name="Oval 56"/>
          <p:cNvSpPr>
            <a:spLocks noChangeArrowheads="1"/>
          </p:cNvSpPr>
          <p:nvPr/>
        </p:nvSpPr>
        <p:spPr bwMode="auto">
          <a:xfrm>
            <a:off x="5508307" y="1703465"/>
            <a:ext cx="401330" cy="34176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T2</a:t>
            </a:r>
          </a:p>
        </p:txBody>
      </p:sp>
      <p:sp>
        <p:nvSpPr>
          <p:cNvPr id="128" name="Oval 57"/>
          <p:cNvSpPr>
            <a:spLocks noChangeArrowheads="1"/>
          </p:cNvSpPr>
          <p:nvPr/>
        </p:nvSpPr>
        <p:spPr bwMode="auto">
          <a:xfrm>
            <a:off x="5512016" y="2181459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T3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6975719" y="1014418"/>
            <a:ext cx="19276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Scheduler</a:t>
            </a:r>
            <a:r>
              <a:rPr lang="es-ES" sz="1800" b="0" dirty="0" smtClean="0"/>
              <a:t> uses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specified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scheduling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policy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on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available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resources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discovered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by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the</a:t>
            </a:r>
            <a:r>
              <a:rPr lang="es-ES" sz="1800" b="0" dirty="0" smtClean="0"/>
              <a:t> </a:t>
            </a:r>
            <a:r>
              <a:rPr lang="es-ES" sz="1800" b="0" dirty="0" err="1" smtClean="0">
                <a:solidFill>
                  <a:schemeClr val="accent2"/>
                </a:solidFill>
              </a:rPr>
              <a:t>Observer</a:t>
            </a:r>
            <a:r>
              <a:rPr lang="es-ES" sz="1800" b="0" dirty="0" smtClean="0"/>
              <a:t>.</a:t>
            </a:r>
          </a:p>
        </p:txBody>
      </p:sp>
      <p:sp>
        <p:nvSpPr>
          <p:cNvPr id="62" name="Oval 53"/>
          <p:cNvSpPr>
            <a:spLocks noChangeArrowheads="1"/>
          </p:cNvSpPr>
          <p:nvPr/>
        </p:nvSpPr>
        <p:spPr bwMode="auto">
          <a:xfrm>
            <a:off x="6316844" y="1214538"/>
            <a:ext cx="398323" cy="3402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1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313837" y="1710725"/>
            <a:ext cx="401330" cy="3417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>
              <a:defRPr/>
            </a:pPr>
            <a:r>
              <a:rPr lang="en-US" sz="1200" b="1" dirty="0">
                <a:latin typeface="Arial" charset="0"/>
              </a:rPr>
              <a:t>M</a:t>
            </a:r>
            <a:r>
              <a:rPr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317546" y="2188719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/>
              <a:t>M</a:t>
            </a:r>
            <a:r>
              <a:rPr lang="en-US" sz="1200" b="1" dirty="0" smtClean="0"/>
              <a:t>3</a:t>
            </a:r>
            <a:endParaRPr lang="en-US" sz="1200" b="1" dirty="0"/>
          </a:p>
        </p:txBody>
      </p:sp>
      <p:cxnSp>
        <p:nvCxnSpPr>
          <p:cNvPr id="67" name="66 Conector angular"/>
          <p:cNvCxnSpPr>
            <a:stCxn id="124" idx="6"/>
            <a:endCxn id="62" idx="2"/>
          </p:cNvCxnSpPr>
          <p:nvPr/>
        </p:nvCxnSpPr>
        <p:spPr bwMode="auto">
          <a:xfrm>
            <a:off x="5909637" y="1377414"/>
            <a:ext cx="407207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68 Conector angular"/>
          <p:cNvCxnSpPr>
            <a:stCxn id="127" idx="6"/>
            <a:endCxn id="63" idx="2"/>
          </p:cNvCxnSpPr>
          <p:nvPr/>
        </p:nvCxnSpPr>
        <p:spPr bwMode="auto">
          <a:xfrm>
            <a:off x="5909637" y="1874347"/>
            <a:ext cx="404200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Conector angular"/>
          <p:cNvCxnSpPr>
            <a:stCxn id="128" idx="6"/>
            <a:endCxn id="64" idx="2"/>
          </p:cNvCxnSpPr>
          <p:nvPr/>
        </p:nvCxnSpPr>
        <p:spPr bwMode="auto">
          <a:xfrm>
            <a:off x="5909637" y="2351851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57"/>
          <p:cNvSpPr>
            <a:spLocks noChangeArrowheads="1"/>
          </p:cNvSpPr>
          <p:nvPr/>
        </p:nvSpPr>
        <p:spPr bwMode="auto">
          <a:xfrm>
            <a:off x="5504762" y="2682195"/>
            <a:ext cx="397621" cy="34078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T4</a:t>
            </a:r>
            <a:endParaRPr lang="en-US" sz="1200" b="1" dirty="0"/>
          </a:p>
        </p:txBody>
      </p:sp>
      <p:sp>
        <p:nvSpPr>
          <p:cNvPr id="105" name="Oval 57"/>
          <p:cNvSpPr>
            <a:spLocks noChangeArrowheads="1"/>
          </p:cNvSpPr>
          <p:nvPr/>
        </p:nvSpPr>
        <p:spPr bwMode="auto">
          <a:xfrm>
            <a:off x="6310292" y="2689455"/>
            <a:ext cx="397621" cy="34078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012" tIns="49212" rIns="100012" bIns="49212" anchor="ctr"/>
          <a:lstStyle/>
          <a:p>
            <a:pPr algn="ctr" defTabSz="912813" eaLnBrk="0" hangingPunct="0"/>
            <a:r>
              <a:rPr lang="en-US" sz="1200" b="1" dirty="0" smtClean="0"/>
              <a:t>M4</a:t>
            </a:r>
            <a:endParaRPr lang="en-US" sz="1200" b="1" dirty="0"/>
          </a:p>
        </p:txBody>
      </p:sp>
      <p:cxnSp>
        <p:nvCxnSpPr>
          <p:cNvPr id="107" name="106 Conector angular"/>
          <p:cNvCxnSpPr>
            <a:stCxn id="87" idx="6"/>
            <a:endCxn id="105" idx="2"/>
          </p:cNvCxnSpPr>
          <p:nvPr/>
        </p:nvCxnSpPr>
        <p:spPr bwMode="auto">
          <a:xfrm>
            <a:off x="5902383" y="2852587"/>
            <a:ext cx="407909" cy="7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129 Rectángulo"/>
          <p:cNvSpPr/>
          <p:nvPr/>
        </p:nvSpPr>
        <p:spPr bwMode="auto">
          <a:xfrm>
            <a:off x="5405962" y="1030514"/>
            <a:ext cx="1434284" cy="21734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3" name="132 Conector curvado"/>
          <p:cNvCxnSpPr/>
          <p:nvPr/>
        </p:nvCxnSpPr>
        <p:spPr bwMode="auto">
          <a:xfrm flipV="1">
            <a:off x="4229916" y="2032543"/>
            <a:ext cx="1188000" cy="360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Rectangle 2"/>
          <p:cNvSpPr txBox="1">
            <a:spLocks noChangeArrowheads="1"/>
          </p:cNvSpPr>
          <p:nvPr/>
        </p:nvSpPr>
        <p:spPr>
          <a:xfrm>
            <a:off x="838200" y="2066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SchedFlow</a:t>
            </a:r>
          </a:p>
        </p:txBody>
      </p:sp>
      <p:sp>
        <p:nvSpPr>
          <p:cNvPr id="139" name="AutoShape 59"/>
          <p:cNvSpPr>
            <a:spLocks noChangeArrowheads="1"/>
          </p:cNvSpPr>
          <p:nvPr/>
        </p:nvSpPr>
        <p:spPr bwMode="auto">
          <a:xfrm>
            <a:off x="308595" y="4338337"/>
            <a:ext cx="4491734" cy="20968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 sz="1400" b="1" dirty="0">
              <a:latin typeface="Arial" charset="0"/>
            </a:endParaRPr>
          </a:p>
        </p:txBody>
      </p:sp>
      <p:grpSp>
        <p:nvGrpSpPr>
          <p:cNvPr id="140" name="Group 42"/>
          <p:cNvGrpSpPr>
            <a:grpSpLocks/>
          </p:cNvGrpSpPr>
          <p:nvPr/>
        </p:nvGrpSpPr>
        <p:grpSpPr bwMode="auto">
          <a:xfrm>
            <a:off x="5831360" y="5152280"/>
            <a:ext cx="1600628" cy="1088891"/>
            <a:chOff x="3696" y="2976"/>
            <a:chExt cx="1180" cy="807"/>
          </a:xfrm>
        </p:grpSpPr>
        <p:sp>
          <p:nvSpPr>
            <p:cNvPr id="191" name="Rectangle 43"/>
            <p:cNvSpPr>
              <a:spLocks noChangeArrowheads="1"/>
            </p:cNvSpPr>
            <p:nvPr/>
          </p:nvSpPr>
          <p:spPr bwMode="auto">
            <a:xfrm>
              <a:off x="3696" y="2976"/>
              <a:ext cx="1180" cy="8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s-ES_tradnl" sz="2100">
                <a:latin typeface="Times New Roman" pitchFamily="18" charset="0"/>
              </a:endParaRPr>
            </a:p>
          </p:txBody>
        </p:sp>
        <p:grpSp>
          <p:nvGrpSpPr>
            <p:cNvPr id="192" name="Group 44"/>
            <p:cNvGrpSpPr>
              <a:grpSpLocks/>
            </p:cNvGrpSpPr>
            <p:nvPr/>
          </p:nvGrpSpPr>
          <p:grpSpPr bwMode="auto">
            <a:xfrm>
              <a:off x="3742" y="3294"/>
              <a:ext cx="1109" cy="413"/>
              <a:chOff x="3787" y="3516"/>
              <a:chExt cx="1109" cy="413"/>
            </a:xfrm>
          </p:grpSpPr>
          <p:pic>
            <p:nvPicPr>
              <p:cNvPr id="193" name="Picture 4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87" y="3516"/>
                <a:ext cx="238" cy="1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grpSp>
            <p:nvGrpSpPr>
              <p:cNvPr id="194" name="Group 46"/>
              <p:cNvGrpSpPr>
                <a:grpSpLocks/>
              </p:cNvGrpSpPr>
              <p:nvPr/>
            </p:nvGrpSpPr>
            <p:grpSpPr bwMode="auto">
              <a:xfrm>
                <a:off x="4014" y="3521"/>
                <a:ext cx="882" cy="408"/>
                <a:chOff x="4025" y="3516"/>
                <a:chExt cx="882" cy="408"/>
              </a:xfrm>
            </p:grpSpPr>
            <p:pic>
              <p:nvPicPr>
                <p:cNvPr id="195" name="Picture 47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097" y="3516"/>
                  <a:ext cx="238" cy="15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196" name="Picture 48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83" y="3516"/>
                  <a:ext cx="238" cy="15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197" name="Picture 49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69" y="3516"/>
                  <a:ext cx="238" cy="151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198" name="Picture 50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099" y="3774"/>
                  <a:ext cx="238" cy="15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199" name="Picture 5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379" y="3774"/>
                  <a:ext cx="238" cy="15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cxnSp>
              <p:nvCxnSpPr>
                <p:cNvPr id="200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4025" y="3592"/>
                  <a:ext cx="72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1" name="AutoShape 53"/>
                <p:cNvCxnSpPr>
                  <a:cxnSpLocks noChangeShapeType="1"/>
                </p:cNvCxnSpPr>
                <p:nvPr/>
              </p:nvCxnSpPr>
              <p:spPr bwMode="auto">
                <a:xfrm>
                  <a:off x="4335" y="3592"/>
                  <a:ext cx="4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2" name="AutoShape 54"/>
                <p:cNvCxnSpPr>
                  <a:cxnSpLocks noChangeShapeType="1"/>
                </p:cNvCxnSpPr>
                <p:nvPr/>
              </p:nvCxnSpPr>
              <p:spPr bwMode="auto">
                <a:xfrm>
                  <a:off x="4621" y="3592"/>
                  <a:ext cx="48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3" name="AutoShape 55"/>
                <p:cNvCxnSpPr>
                  <a:cxnSpLocks noChangeShapeType="1"/>
                </p:cNvCxnSpPr>
                <p:nvPr/>
              </p:nvCxnSpPr>
              <p:spPr bwMode="auto">
                <a:xfrm>
                  <a:off x="4337" y="3849"/>
                  <a:ext cx="42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4" name="AutoShape 5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98" y="3667"/>
                  <a:ext cx="4" cy="107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5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4216" y="3667"/>
                  <a:ext cx="2" cy="107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141" name="59 Rectángulo"/>
          <p:cNvSpPr>
            <a:spLocks noChangeArrowheads="1"/>
          </p:cNvSpPr>
          <p:nvPr/>
        </p:nvSpPr>
        <p:spPr bwMode="auto">
          <a:xfrm>
            <a:off x="2233645" y="4411936"/>
            <a:ext cx="1062993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queue</a:t>
            </a:r>
            <a:endParaRPr lang="es-ES" b="0" dirty="0">
              <a:latin typeface="+mj-lt"/>
            </a:endParaRPr>
          </a:p>
        </p:txBody>
      </p:sp>
      <p:sp>
        <p:nvSpPr>
          <p:cNvPr id="142" name="57 Rectángulo redondeado"/>
          <p:cNvSpPr>
            <a:spLocks noChangeArrowheads="1"/>
          </p:cNvSpPr>
          <p:nvPr/>
        </p:nvSpPr>
        <p:spPr bwMode="auto">
          <a:xfrm>
            <a:off x="152385" y="1066800"/>
            <a:ext cx="4836396" cy="562956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sp>
        <p:nvSpPr>
          <p:cNvPr id="143" name="61 Rectángulo redondeado"/>
          <p:cNvSpPr>
            <a:spLocks noChangeArrowheads="1"/>
          </p:cNvSpPr>
          <p:nvPr/>
        </p:nvSpPr>
        <p:spPr bwMode="auto">
          <a:xfrm>
            <a:off x="3183081" y="5231024"/>
            <a:ext cx="1516298" cy="77561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1800" dirty="0" err="1">
                <a:latin typeface="+mj-lt"/>
              </a:rPr>
              <a:t>Task</a:t>
            </a:r>
            <a:r>
              <a:rPr lang="es-ES" sz="1800" dirty="0">
                <a:latin typeface="+mj-lt"/>
              </a:rPr>
              <a:t> manager</a:t>
            </a:r>
          </a:p>
        </p:txBody>
      </p:sp>
      <p:sp>
        <p:nvSpPr>
          <p:cNvPr id="169" name="AutoShape 14"/>
          <p:cNvSpPr>
            <a:spLocks noChangeArrowheads="1"/>
          </p:cNvSpPr>
          <p:nvPr/>
        </p:nvSpPr>
        <p:spPr bwMode="auto">
          <a:xfrm>
            <a:off x="384910" y="2469828"/>
            <a:ext cx="1027928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Controller</a:t>
            </a:r>
          </a:p>
        </p:txBody>
      </p:sp>
      <p:sp>
        <p:nvSpPr>
          <p:cNvPr id="170" name="AutoShape 15"/>
          <p:cNvSpPr>
            <a:spLocks noChangeArrowheads="1"/>
          </p:cNvSpPr>
          <p:nvPr/>
        </p:nvSpPr>
        <p:spPr bwMode="auto">
          <a:xfrm>
            <a:off x="2034268" y="2469828"/>
            <a:ext cx="1003009" cy="380566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Observer</a:t>
            </a:r>
          </a:p>
        </p:txBody>
      </p:sp>
      <p:sp>
        <p:nvSpPr>
          <p:cNvPr id="171" name="AutoShape 16"/>
          <p:cNvSpPr>
            <a:spLocks noChangeArrowheads="1"/>
          </p:cNvSpPr>
          <p:nvPr/>
        </p:nvSpPr>
        <p:spPr bwMode="auto">
          <a:xfrm>
            <a:off x="2918909" y="1626611"/>
            <a:ext cx="763158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172" name="AutoShape 17"/>
          <p:cNvCxnSpPr>
            <a:cxnSpLocks noChangeShapeType="1"/>
            <a:stCxn id="170" idx="3"/>
            <a:endCxn id="176" idx="2"/>
          </p:cNvCxnSpPr>
          <p:nvPr/>
        </p:nvCxnSpPr>
        <p:spPr bwMode="auto">
          <a:xfrm flipV="1">
            <a:off x="3037276" y="2508631"/>
            <a:ext cx="671268" cy="152227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3" name="AutoShape 63"/>
          <p:cNvCxnSpPr>
            <a:cxnSpLocks noChangeShapeType="1"/>
            <a:stCxn id="171" idx="1"/>
            <a:endCxn id="169" idx="0"/>
          </p:cNvCxnSpPr>
          <p:nvPr/>
        </p:nvCxnSpPr>
        <p:spPr bwMode="auto">
          <a:xfrm rot="10800000" flipV="1">
            <a:off x="898875" y="1810179"/>
            <a:ext cx="2020035" cy="659649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74" name="AutoShape 16"/>
          <p:cNvSpPr>
            <a:spLocks noChangeArrowheads="1"/>
          </p:cNvSpPr>
          <p:nvPr/>
        </p:nvSpPr>
        <p:spPr bwMode="auto">
          <a:xfrm>
            <a:off x="3063753" y="1798240"/>
            <a:ext cx="764717" cy="367135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75" name="AutoShape 16"/>
          <p:cNvSpPr>
            <a:spLocks noChangeArrowheads="1"/>
          </p:cNvSpPr>
          <p:nvPr/>
        </p:nvSpPr>
        <p:spPr bwMode="auto">
          <a:xfrm>
            <a:off x="3210154" y="1968375"/>
            <a:ext cx="763158" cy="368627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Scheduler</a:t>
            </a:r>
          </a:p>
        </p:txBody>
      </p:sp>
      <p:sp>
        <p:nvSpPr>
          <p:cNvPr id="176" name="AutoShape 16"/>
          <p:cNvSpPr>
            <a:spLocks noChangeArrowheads="1"/>
          </p:cNvSpPr>
          <p:nvPr/>
        </p:nvSpPr>
        <p:spPr bwMode="auto">
          <a:xfrm>
            <a:off x="3179005" y="2140003"/>
            <a:ext cx="1059077" cy="368628"/>
          </a:xfrm>
          <a:prstGeom prst="flowChartAlternateProcess">
            <a:avLst/>
          </a:prstGeom>
          <a:solidFill>
            <a:srgbClr val="0000FF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</a:rPr>
              <a:t>Scheduler</a:t>
            </a:r>
          </a:p>
        </p:txBody>
      </p:sp>
      <p:cxnSp>
        <p:nvCxnSpPr>
          <p:cNvPr id="178" name="111 Conector angular"/>
          <p:cNvCxnSpPr>
            <a:cxnSpLocks noChangeShapeType="1"/>
          </p:cNvCxnSpPr>
          <p:nvPr/>
        </p:nvCxnSpPr>
        <p:spPr bwMode="auto">
          <a:xfrm rot="16200000" flipH="1">
            <a:off x="2575078" y="3214664"/>
            <a:ext cx="1141063" cy="1221206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79" name="112 Rectángulo redondeado"/>
          <p:cNvSpPr>
            <a:spLocks noChangeArrowheads="1"/>
          </p:cNvSpPr>
          <p:nvPr/>
        </p:nvSpPr>
        <p:spPr bwMode="auto">
          <a:xfrm>
            <a:off x="308595" y="1283354"/>
            <a:ext cx="4494849" cy="294155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s-ES_tradnl" sz="2100">
              <a:latin typeface="Times New Roman" pitchFamily="18" charset="0"/>
            </a:endParaRPr>
          </a:p>
        </p:txBody>
      </p:sp>
      <p:cxnSp>
        <p:nvCxnSpPr>
          <p:cNvPr id="180" name="84 Conector angular"/>
          <p:cNvCxnSpPr>
            <a:cxnSpLocks noChangeShapeType="1"/>
            <a:stCxn id="169" idx="3"/>
            <a:endCxn id="170" idx="1"/>
          </p:cNvCxnSpPr>
          <p:nvPr/>
        </p:nvCxnSpPr>
        <p:spPr bwMode="auto">
          <a:xfrm>
            <a:off x="1412838" y="2660858"/>
            <a:ext cx="621429" cy="14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81" name="113 Conector angular"/>
          <p:cNvCxnSpPr>
            <a:cxnSpLocks noChangeShapeType="1"/>
            <a:stCxn id="141" idx="2"/>
            <a:endCxn id="143" idx="1"/>
          </p:cNvCxnSpPr>
          <p:nvPr/>
        </p:nvCxnSpPr>
        <p:spPr bwMode="auto">
          <a:xfrm rot="16200000" flipH="1">
            <a:off x="2579031" y="5014783"/>
            <a:ext cx="790160" cy="417939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82" name="Picture 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5793" y="5399119"/>
            <a:ext cx="344200" cy="4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" name="182 Rectángulo redondeado"/>
          <p:cNvSpPr>
            <a:spLocks noChangeArrowheads="1"/>
          </p:cNvSpPr>
          <p:nvPr/>
        </p:nvSpPr>
        <p:spPr bwMode="auto">
          <a:xfrm>
            <a:off x="373473" y="285641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84" name="68 Rectángulo redondeado"/>
          <p:cNvSpPr>
            <a:spLocks noChangeArrowheads="1"/>
          </p:cNvSpPr>
          <p:nvPr/>
        </p:nvSpPr>
        <p:spPr bwMode="auto">
          <a:xfrm>
            <a:off x="489270" y="5387901"/>
            <a:ext cx="1604209" cy="46746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b="0" dirty="0" err="1" smtClean="0">
                <a:latin typeface="+mj-lt"/>
              </a:rPr>
              <a:t>Scheduler</a:t>
            </a:r>
            <a:endParaRPr lang="es-ES" b="0" dirty="0">
              <a:latin typeface="+mj-lt"/>
            </a:endParaRPr>
          </a:p>
        </p:txBody>
      </p:sp>
      <p:cxnSp>
        <p:nvCxnSpPr>
          <p:cNvPr id="185" name="184 Conector recto de flecha"/>
          <p:cNvCxnSpPr>
            <a:stCxn id="143" idx="3"/>
          </p:cNvCxnSpPr>
          <p:nvPr/>
        </p:nvCxnSpPr>
        <p:spPr bwMode="auto">
          <a:xfrm flipV="1">
            <a:off x="4699379" y="5614737"/>
            <a:ext cx="1163995" cy="409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6" name="185 Rectángulo redondeado"/>
          <p:cNvSpPr>
            <a:spLocks noChangeArrowheads="1"/>
          </p:cNvSpPr>
          <p:nvPr/>
        </p:nvSpPr>
        <p:spPr bwMode="auto">
          <a:xfrm>
            <a:off x="2017779" y="2848394"/>
            <a:ext cx="1030196" cy="44644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sz="1400" b="1" dirty="0" err="1" smtClean="0">
                <a:latin typeface="+mj-lt"/>
              </a:rPr>
              <a:t>Adaptor</a:t>
            </a:r>
            <a:endParaRPr lang="es-ES" sz="1400" b="1" dirty="0">
              <a:latin typeface="+mj-lt"/>
            </a:endParaRPr>
          </a:p>
        </p:txBody>
      </p:sp>
      <p:sp>
        <p:nvSpPr>
          <p:cNvPr id="187" name="186 CuadroTexto"/>
          <p:cNvSpPr txBox="1"/>
          <p:nvPr/>
        </p:nvSpPr>
        <p:spPr>
          <a:xfrm>
            <a:off x="1387629" y="6047875"/>
            <a:ext cx="245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Workflow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Engine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8" name="187 Conector recto"/>
          <p:cNvCxnSpPr>
            <a:stCxn id="183" idx="2"/>
          </p:cNvCxnSpPr>
          <p:nvPr/>
        </p:nvCxnSpPr>
        <p:spPr bwMode="auto">
          <a:xfrm rot="16200000" flipH="1">
            <a:off x="230814" y="3960617"/>
            <a:ext cx="1317265" cy="17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188 Conector recto de flecha"/>
          <p:cNvCxnSpPr/>
          <p:nvPr/>
        </p:nvCxnSpPr>
        <p:spPr bwMode="auto">
          <a:xfrm>
            <a:off x="890322" y="4620126"/>
            <a:ext cx="136357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0" name="59 Rectángulo"/>
          <p:cNvSpPr>
            <a:spLocks noChangeArrowheads="1"/>
          </p:cNvSpPr>
          <p:nvPr/>
        </p:nvSpPr>
        <p:spPr bwMode="auto">
          <a:xfrm>
            <a:off x="3412741" y="4403914"/>
            <a:ext cx="798298" cy="416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s-ES" b="0" dirty="0" err="1" smtClean="0">
                <a:latin typeface="+mj-lt"/>
              </a:rPr>
              <a:t>logs</a:t>
            </a:r>
            <a:endParaRPr lang="es-E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CC"/>
          </a:buClr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CC"/>
          </a:buClr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36369</TotalTime>
  <Words>1717</Words>
  <Application>Microsoft Office PowerPoint</Application>
  <PresentationFormat>Presentación en pantalla (4:3)</PresentationFormat>
  <Paragraphs>827</Paragraphs>
  <Slides>44</Slides>
  <Notes>44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Diseño predeterminado</vt:lpstr>
      <vt:lpstr>Using SchedFlow for Performance Evaluation of Workflow Applications</vt:lpstr>
      <vt:lpstr>Our Problem</vt:lpstr>
      <vt:lpstr>Our Solution</vt:lpstr>
      <vt:lpstr>Outline</vt:lpstr>
      <vt:lpstr>Introduction</vt:lpstr>
      <vt:lpstr>Introduction</vt:lpstr>
      <vt:lpstr>SchedFlow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Experimental Study</vt:lpstr>
      <vt:lpstr>Experimental Study</vt:lpstr>
      <vt:lpstr>Experimental Study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  <vt:lpstr>Using SchedFlow for Performance Evaluation of Workflow Applications</vt:lpstr>
    </vt:vector>
  </TitlesOfParts>
  <Company>caos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Scheduling for Grid Environments using IP Network Techniques</dc:title>
  <dc:creator>Eli</dc:creator>
  <cp:lastModifiedBy>Elisa</cp:lastModifiedBy>
  <cp:revision>1765</cp:revision>
  <cp:lastPrinted>2002-01-25T12:09:27Z</cp:lastPrinted>
  <dcterms:created xsi:type="dcterms:W3CDTF">2000-03-13T15:16:39Z</dcterms:created>
  <dcterms:modified xsi:type="dcterms:W3CDTF">2010-11-14T17:01:43Z</dcterms:modified>
</cp:coreProperties>
</file>